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Proxima Nova"/>
      <p:regular r:id="rId22"/>
      <p:bold r:id="rId23"/>
      <p:italic r:id="rId24"/>
      <p:boldItalic r:id="rId25"/>
    </p:embeddedFont>
    <p:embeddedFont>
      <p:font typeface="Inter"/>
      <p:regular r:id="rId26"/>
      <p:bold r:id="rId27"/>
    </p:embeddedFont>
    <p:embeddedFont>
      <p:font typeface="Proxima Nova Semibold"/>
      <p:regular r:id="rId28"/>
      <p:bold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1" roundtripDataSignature="AMtx7mh9+wLC3jzs7ELNwLtqKpOxU463W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roximaNova-regular.fntdata"/><Relationship Id="rId21" Type="http://schemas.openxmlformats.org/officeDocument/2006/relationships/slide" Target="slides/slide16.xml"/><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regular.fntdata"/><Relationship Id="rId25" Type="http://schemas.openxmlformats.org/officeDocument/2006/relationships/font" Target="fonts/ProximaNova-boldItalic.fntdata"/><Relationship Id="rId28" Type="http://schemas.openxmlformats.org/officeDocument/2006/relationships/font" Target="fonts/ProximaNovaSemibold-regular.fntdata"/><Relationship Id="rId27" Type="http://schemas.openxmlformats.org/officeDocument/2006/relationships/font" Target="fonts/Inter-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roximaNovaSemibold-bold.fntdata"/><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font" Target="fonts/ProximaNovaSemibold-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18"/>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18"/>
          <p:cNvSpPr txBox="1"/>
          <p:nvPr>
            <p:ph type="ctrTitle"/>
          </p:nvPr>
        </p:nvSpPr>
        <p:spPr>
          <a:xfrm>
            <a:off x="510450" y="1257300"/>
            <a:ext cx="8123100" cy="1588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12" name="Google Shape;12;p18"/>
          <p:cNvSpPr txBox="1"/>
          <p:nvPr>
            <p:ph idx="1" type="subTitle"/>
          </p:nvPr>
        </p:nvSpPr>
        <p:spPr>
          <a:xfrm>
            <a:off x="510450" y="3182313"/>
            <a:ext cx="8123100" cy="630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27"/>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7"/>
          <p:cNvSpPr txBox="1"/>
          <p:nvPr>
            <p:ph hasCustomPrompt="1" type="title"/>
          </p:nvPr>
        </p:nvSpPr>
        <p:spPr>
          <a:xfrm>
            <a:off x="311700" y="991475"/>
            <a:ext cx="8520600" cy="19179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51" name="Google Shape;51;p27"/>
          <p:cNvSpPr txBox="1"/>
          <p:nvPr>
            <p:ph idx="1" type="body"/>
          </p:nvPr>
        </p:nvSpPr>
        <p:spPr>
          <a:xfrm>
            <a:off x="311700" y="3071300"/>
            <a:ext cx="8520600" cy="901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2" name="Google Shape;52;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19"/>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 name="Google Shape;17;p19"/>
          <p:cNvSpPr txBox="1"/>
          <p:nvPr>
            <p:ph idx="1" type="body"/>
          </p:nvPr>
        </p:nvSpPr>
        <p:spPr>
          <a:xfrm>
            <a:off x="202025" y="1097650"/>
            <a:ext cx="6323400" cy="3268800"/>
          </a:xfrm>
          <a:prstGeom prst="rect">
            <a:avLst/>
          </a:prstGeom>
          <a:noFill/>
          <a:ln>
            <a:noFill/>
          </a:ln>
        </p:spPr>
        <p:txBody>
          <a:bodyPr anchorCtr="0" anchor="t" bIns="91425" lIns="91425" spcFirstLastPara="1" rIns="91425" wrap="square" tIns="91425">
            <a:normAutofit/>
          </a:bodyPr>
          <a:lstStyle>
            <a:lvl1pPr indent="-317500" lvl="0" marL="457200" algn="l">
              <a:lnSpc>
                <a:spcPct val="150000"/>
              </a:lnSpc>
              <a:spcBef>
                <a:spcPts val="0"/>
              </a:spcBef>
              <a:spcAft>
                <a:spcPts val="0"/>
              </a:spcAft>
              <a:buClr>
                <a:schemeClr val="dk1"/>
              </a:buClr>
              <a:buSzPts val="1400"/>
              <a:buFont typeface="Arial"/>
              <a:buChar char="●"/>
              <a:defRPr sz="1700">
                <a:latin typeface="Inter"/>
                <a:ea typeface="Inter"/>
                <a:cs typeface="Inter"/>
                <a:sym typeface="Inter"/>
              </a:defRPr>
            </a:lvl1pPr>
            <a:lvl2pPr indent="-317500" lvl="1" marL="914400" algn="l">
              <a:lnSpc>
                <a:spcPct val="115000"/>
              </a:lnSpc>
              <a:spcBef>
                <a:spcPts val="0"/>
              </a:spcBef>
              <a:spcAft>
                <a:spcPts val="0"/>
              </a:spcAft>
              <a:buClr>
                <a:schemeClr val="dk1"/>
              </a:buClr>
              <a:buSzPts val="1400"/>
              <a:buFont typeface="Arial"/>
              <a:buChar char="○"/>
              <a:defRPr/>
            </a:lvl2pPr>
            <a:lvl3pPr indent="-317500" lvl="2" marL="1371600" algn="l">
              <a:lnSpc>
                <a:spcPct val="115000"/>
              </a:lnSpc>
              <a:spcBef>
                <a:spcPts val="0"/>
              </a:spcBef>
              <a:spcAft>
                <a:spcPts val="0"/>
              </a:spcAft>
              <a:buClr>
                <a:schemeClr val="dk1"/>
              </a:buClr>
              <a:buSzPts val="1400"/>
              <a:buFont typeface="Arial"/>
              <a:buChar char="■"/>
              <a:defRPr/>
            </a:lvl3pPr>
            <a:lvl4pPr indent="-317500" lvl="3" marL="1828800" algn="l">
              <a:lnSpc>
                <a:spcPct val="115000"/>
              </a:lnSpc>
              <a:spcBef>
                <a:spcPts val="0"/>
              </a:spcBef>
              <a:spcAft>
                <a:spcPts val="0"/>
              </a:spcAft>
              <a:buClr>
                <a:schemeClr val="dk1"/>
              </a:buClr>
              <a:buSzPts val="1400"/>
              <a:buFont typeface="Arial"/>
              <a:buChar char="●"/>
              <a:defRPr/>
            </a:lvl4pPr>
            <a:lvl5pPr indent="-317500" lvl="4" marL="2286000" algn="l">
              <a:lnSpc>
                <a:spcPct val="115000"/>
              </a:lnSpc>
              <a:spcBef>
                <a:spcPts val="0"/>
              </a:spcBef>
              <a:spcAft>
                <a:spcPts val="0"/>
              </a:spcAft>
              <a:buClr>
                <a:schemeClr val="dk1"/>
              </a:buClr>
              <a:buSzPts val="1400"/>
              <a:buFont typeface="Arial"/>
              <a:buChar char="○"/>
              <a:defRPr/>
            </a:lvl5pPr>
            <a:lvl6pPr indent="-317500" lvl="5" marL="2743200" algn="l">
              <a:lnSpc>
                <a:spcPct val="115000"/>
              </a:lnSpc>
              <a:spcBef>
                <a:spcPts val="0"/>
              </a:spcBef>
              <a:spcAft>
                <a:spcPts val="0"/>
              </a:spcAft>
              <a:buClr>
                <a:schemeClr val="dk1"/>
              </a:buClr>
              <a:buSzPts val="1400"/>
              <a:buFont typeface="Arial"/>
              <a:buChar char="■"/>
              <a:defRPr/>
            </a:lvl6pPr>
            <a:lvl7pPr indent="-317500" lvl="6" marL="3200400" algn="l">
              <a:lnSpc>
                <a:spcPct val="115000"/>
              </a:lnSpc>
              <a:spcBef>
                <a:spcPts val="0"/>
              </a:spcBef>
              <a:spcAft>
                <a:spcPts val="0"/>
              </a:spcAft>
              <a:buClr>
                <a:schemeClr val="dk1"/>
              </a:buClr>
              <a:buSzPts val="1400"/>
              <a:buFont typeface="Arial"/>
              <a:buChar char="●"/>
              <a:defRPr/>
            </a:lvl7pPr>
            <a:lvl8pPr indent="-317500" lvl="7" marL="3657600" algn="l">
              <a:lnSpc>
                <a:spcPct val="115000"/>
              </a:lnSpc>
              <a:spcBef>
                <a:spcPts val="0"/>
              </a:spcBef>
              <a:spcAft>
                <a:spcPts val="0"/>
              </a:spcAft>
              <a:buClr>
                <a:schemeClr val="dk1"/>
              </a:buClr>
              <a:buSzPts val="1400"/>
              <a:buFont typeface="Arial"/>
              <a:buChar char="○"/>
              <a:defRPr/>
            </a:lvl8pPr>
            <a:lvl9pPr indent="-317500" lvl="8" marL="4114800" algn="l">
              <a:lnSpc>
                <a:spcPct val="115000"/>
              </a:lnSpc>
              <a:spcBef>
                <a:spcPts val="0"/>
              </a:spcBef>
              <a:spcAft>
                <a:spcPts val="0"/>
              </a:spcAft>
              <a:buClr>
                <a:schemeClr val="dk1"/>
              </a:buClr>
              <a:buSzPts val="1400"/>
              <a:buFont typeface="Arial"/>
              <a:buChar char="■"/>
              <a:defRPr/>
            </a:lvl9pPr>
          </a:lstStyle>
          <a:p/>
        </p:txBody>
      </p:sp>
      <p:sp>
        <p:nvSpPr>
          <p:cNvPr id="18" name="Google Shape;18;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 name="Shape 19"/>
        <p:cNvGrpSpPr/>
        <p:nvPr/>
      </p:nvGrpSpPr>
      <p:grpSpPr>
        <a:xfrm>
          <a:off x="0" y="0"/>
          <a:ext cx="0" cy="0"/>
          <a:chOff x="0" y="0"/>
          <a:chExt cx="0" cy="0"/>
        </a:xfrm>
      </p:grpSpPr>
      <p:sp>
        <p:nvSpPr>
          <p:cNvPr id="20" name="Google Shape;20;p20"/>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 name="Google Shape;21;p20"/>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22" name="Google Shape;22;p20"/>
          <p:cNvSpPr txBox="1"/>
          <p:nvPr>
            <p:ph type="title"/>
          </p:nvPr>
        </p:nvSpPr>
        <p:spPr>
          <a:xfrm>
            <a:off x="265500" y="1205825"/>
            <a:ext cx="4045200" cy="1509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3" name="Google Shape;23;p20"/>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4" name="Google Shape;24;p20"/>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25" name="Google Shape;25;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26" name="Shape 26"/>
        <p:cNvGrpSpPr/>
        <p:nvPr/>
      </p:nvGrpSpPr>
      <p:grpSpPr>
        <a:xfrm>
          <a:off x="0" y="0"/>
          <a:ext cx="0" cy="0"/>
          <a:chOff x="0" y="0"/>
          <a:chExt cx="0" cy="0"/>
        </a:xfrm>
      </p:grpSpPr>
      <p:sp>
        <p:nvSpPr>
          <p:cNvPr id="27" name="Google Shape;27;p21"/>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8" name="Google Shape;28;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9" name="Shape 29"/>
        <p:cNvGrpSpPr/>
        <p:nvPr/>
      </p:nvGrpSpPr>
      <p:grpSpPr>
        <a:xfrm>
          <a:off x="0" y="0"/>
          <a:ext cx="0" cy="0"/>
          <a:chOff x="0" y="0"/>
          <a:chExt cx="0" cy="0"/>
        </a:xfrm>
      </p:grpSpPr>
      <p:cxnSp>
        <p:nvCxnSpPr>
          <p:cNvPr id="30" name="Google Shape;30;p2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31" name="Google Shape;31;p22"/>
          <p:cNvSpPr txBox="1"/>
          <p:nvPr>
            <p:ph type="title"/>
          </p:nvPr>
        </p:nvSpPr>
        <p:spPr>
          <a:xfrm>
            <a:off x="510450" y="2057400"/>
            <a:ext cx="8123100" cy="778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2" name="Google Shape;32;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5" name="Google Shape;35;p2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6" name="Google Shape;36;p2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7" name="Google Shape;37;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0" name="Google Shape;4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 name="Shape 41"/>
        <p:cNvGrpSpPr/>
        <p:nvPr/>
      </p:nvGrpSpPr>
      <p:grpSpPr>
        <a:xfrm>
          <a:off x="0" y="0"/>
          <a:ext cx="0" cy="0"/>
          <a:chOff x="0" y="0"/>
          <a:chExt cx="0" cy="0"/>
        </a:xfrm>
      </p:grpSpPr>
      <p:sp>
        <p:nvSpPr>
          <p:cNvPr id="42" name="Google Shape;42;p2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3" name="Google Shape;43;p2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4" name="Google Shape;4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26"/>
          <p:cNvSpPr txBox="1"/>
          <p:nvPr>
            <p:ph idx="1" type="body"/>
          </p:nvPr>
        </p:nvSpPr>
        <p:spPr>
          <a:xfrm>
            <a:off x="311700" y="423682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2100"/>
              <a:buNone/>
              <a:defRPr sz="2100"/>
            </a:lvl1pPr>
          </a:lstStyle>
          <a:p/>
        </p:txBody>
      </p:sp>
      <p:sp>
        <p:nvSpPr>
          <p:cNvPr id="47" name="Google Shape;47;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1pPr>
            <a:lvl2pPr lvl="1"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2pPr>
            <a:lvl3pPr lvl="2"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3pPr>
            <a:lvl4pPr lvl="3"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4pPr>
            <a:lvl5pPr lvl="4"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5pPr>
            <a:lvl6pPr lvl="5"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6pPr>
            <a:lvl7pPr lvl="6"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7pPr>
            <a:lvl8pPr lvl="7"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8pPr>
            <a:lvl9pPr lvl="8"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9pPr>
          </a:lstStyle>
          <a:p/>
        </p:txBody>
      </p:sp>
      <p:sp>
        <p:nvSpPr>
          <p:cNvPr id="7" name="Google Shape;7;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accent3"/>
              </a:buClr>
              <a:buSzPts val="1800"/>
              <a:buFont typeface="Proxima Nova"/>
              <a:buChar char="●"/>
              <a:defRPr b="0" i="0" sz="1800" u="none" cap="none" strike="noStrike">
                <a:solidFill>
                  <a:schemeClr val="accent3"/>
                </a:solidFill>
                <a:latin typeface="Proxima Nova"/>
                <a:ea typeface="Proxima Nova"/>
                <a:cs typeface="Proxima Nova"/>
                <a:sym typeface="Proxima Nova"/>
              </a:defRPr>
            </a:lvl1pPr>
            <a:lvl2pPr indent="-317500" lvl="1" marL="9144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2pPr>
            <a:lvl3pPr indent="-317500" lvl="2" marL="13716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3pPr>
            <a:lvl4pPr indent="-317500" lvl="3" marL="18288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4pPr>
            <a:lvl5pPr indent="-317500" lvl="4" marL="22860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5pPr>
            <a:lvl6pPr indent="-317500" lvl="5" marL="27432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6pPr>
            <a:lvl7pPr indent="-317500" lvl="6" marL="32004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7pPr>
            <a:lvl8pPr indent="-317500" lvl="7" marL="36576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8pPr>
            <a:lvl9pPr indent="-317500" lvl="8" marL="41148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9pPr>
          </a:lstStyle>
          <a:p/>
        </p:txBody>
      </p:sp>
      <p:sp>
        <p:nvSpPr>
          <p:cNvPr id="8" name="Google Shape;8;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help.twitter.com/en/ads-setting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www.hindustantimes.com/trending/snapchat-text-that-landed-uk-student-into-trouble-i-m-a-member-of-the-taliban-101706172200662.html" TargetMode="External"/><Relationship Id="rId4" Type="http://schemas.openxmlformats.org/officeDocument/2006/relationships/hyperlink" Target="https://www.bbc.com/news/world-europe-68056421"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www.forbes.com/sites/antoniopequenoiv/2023/05/31/amazon-hit-with-58-million-fine-over-claims-ring-doorbell-spied-on-customer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www.sciencedirect.com/science/article/pii/S0167404815001017" TargetMode="External"/><Relationship Id="rId4" Type="http://schemas.openxmlformats.org/officeDocument/2006/relationships/hyperlink" Target="https://cjc.utpjournals.press/doi/full/10.22230/cjc.2018v43n2a3267" TargetMode="External"/><Relationship Id="rId5" Type="http://schemas.openxmlformats.org/officeDocument/2006/relationships/hyperlink" Target="https://papers.ssrn.com/sol3/papers.cfm?abstract_id=2479938"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58" name="Shape 58"/>
        <p:cNvGrpSpPr/>
        <p:nvPr/>
      </p:nvGrpSpPr>
      <p:grpSpPr>
        <a:xfrm>
          <a:off x="0" y="0"/>
          <a:ext cx="0" cy="0"/>
          <a:chOff x="0" y="0"/>
          <a:chExt cx="0" cy="0"/>
        </a:xfrm>
      </p:grpSpPr>
      <p:sp>
        <p:nvSpPr>
          <p:cNvPr id="59" name="Google Shape;59;p1"/>
          <p:cNvSpPr txBox="1"/>
          <p:nvPr>
            <p:ph type="ctrTitle"/>
          </p:nvPr>
        </p:nvSpPr>
        <p:spPr>
          <a:xfrm>
            <a:off x="123800" y="2177850"/>
            <a:ext cx="4572600" cy="78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t/>
            </a:r>
            <a:endParaRPr b="1" sz="2400"/>
          </a:p>
        </p:txBody>
      </p:sp>
      <p:sp>
        <p:nvSpPr>
          <p:cNvPr id="60" name="Google Shape;60;p1"/>
          <p:cNvSpPr txBox="1"/>
          <p:nvPr>
            <p:ph idx="1" type="subTitle"/>
          </p:nvPr>
        </p:nvSpPr>
        <p:spPr>
          <a:xfrm>
            <a:off x="167100" y="3020750"/>
            <a:ext cx="4262700" cy="63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t/>
            </a:r>
            <a:endParaRPr sz="1300">
              <a:latin typeface="Proxima Nova Semibold"/>
              <a:ea typeface="Proxima Nova Semibold"/>
              <a:cs typeface="Proxima Nova Semibold"/>
              <a:sym typeface="Proxima Nova Semibold"/>
            </a:endParaRPr>
          </a:p>
        </p:txBody>
      </p:sp>
      <p:pic>
        <p:nvPicPr>
          <p:cNvPr id="61" name="Google Shape;61;p1"/>
          <p:cNvPicPr preferRelativeResize="0"/>
          <p:nvPr/>
        </p:nvPicPr>
        <p:blipFill rotWithShape="1">
          <a:blip r:embed="rId3">
            <a:alphaModFix/>
          </a:blip>
          <a:srcRect b="0" l="0" r="0" t="0"/>
          <a:stretch/>
        </p:blipFill>
        <p:spPr>
          <a:xfrm>
            <a:off x="0" y="0"/>
            <a:ext cx="9143999" cy="5143500"/>
          </a:xfrm>
          <a:prstGeom prst="rect">
            <a:avLst/>
          </a:prstGeom>
          <a:noFill/>
          <a:ln>
            <a:noFill/>
          </a:ln>
        </p:spPr>
      </p:pic>
      <p:sp>
        <p:nvSpPr>
          <p:cNvPr id="62" name="Google Shape;62;p1"/>
          <p:cNvSpPr txBox="1"/>
          <p:nvPr/>
        </p:nvSpPr>
        <p:spPr>
          <a:xfrm>
            <a:off x="167100" y="1649575"/>
            <a:ext cx="4803300" cy="141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chemeClr val="lt1"/>
                </a:solidFill>
                <a:latin typeface="Proxima Nova"/>
                <a:ea typeface="Proxima Nova"/>
                <a:cs typeface="Proxima Nova"/>
                <a:sym typeface="Proxima Nova"/>
              </a:rPr>
              <a:t>Use of Social Media vs Invasion of Privacy</a:t>
            </a:r>
            <a:endParaRPr b="0" i="0" sz="2400" u="none" cap="none" strike="noStrike">
              <a:solidFill>
                <a:schemeClr val="lt1"/>
              </a:solidFill>
              <a:latin typeface="Proxima Nova"/>
              <a:ea typeface="Proxima Nova"/>
              <a:cs typeface="Proxima Nova"/>
              <a:sym typeface="Proxima Nova"/>
            </a:endParaRPr>
          </a:p>
        </p:txBody>
      </p:sp>
      <p:cxnSp>
        <p:nvCxnSpPr>
          <p:cNvPr id="63" name="Google Shape;63;p1"/>
          <p:cNvCxnSpPr/>
          <p:nvPr/>
        </p:nvCxnSpPr>
        <p:spPr>
          <a:xfrm flipH="1" rot="10800000">
            <a:off x="-60600" y="2786175"/>
            <a:ext cx="9265200" cy="17100"/>
          </a:xfrm>
          <a:prstGeom prst="straightConnector1">
            <a:avLst/>
          </a:prstGeom>
          <a:noFill/>
          <a:ln cap="flat" cmpd="sng" w="28575">
            <a:solidFill>
              <a:schemeClr val="lt1"/>
            </a:solidFill>
            <a:prstDash val="solid"/>
            <a:round/>
            <a:headEnd len="sm" w="sm" type="none"/>
            <a:tailEnd len="sm" w="sm" type="none"/>
          </a:ln>
        </p:spPr>
      </p:cxnSp>
      <p:sp>
        <p:nvSpPr>
          <p:cNvPr id="64" name="Google Shape;64;p1"/>
          <p:cNvSpPr txBox="1"/>
          <p:nvPr/>
        </p:nvSpPr>
        <p:spPr>
          <a:xfrm>
            <a:off x="149300" y="2873850"/>
            <a:ext cx="4521600" cy="1113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chemeClr val="lt1"/>
                </a:solidFill>
                <a:latin typeface="Proxima Nova"/>
                <a:ea typeface="Proxima Nova"/>
                <a:cs typeface="Proxima Nova"/>
                <a:sym typeface="Proxima Nova"/>
              </a:rPr>
              <a:t>Examining the Psychological Drivers of Social Media Usage</a:t>
            </a:r>
            <a:endParaRPr b="1" i="0" sz="14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Proxima Nova"/>
              <a:ea typeface="Proxima Nova"/>
              <a:cs typeface="Proxima Nova"/>
              <a:sym typeface="Proxima Nov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8" name="Shape 128"/>
        <p:cNvGrpSpPr/>
        <p:nvPr/>
      </p:nvGrpSpPr>
      <p:grpSpPr>
        <a:xfrm>
          <a:off x="0" y="0"/>
          <a:ext cx="0" cy="0"/>
          <a:chOff x="0" y="0"/>
          <a:chExt cx="0" cy="0"/>
        </a:xfrm>
      </p:grpSpPr>
      <p:sp>
        <p:nvSpPr>
          <p:cNvPr id="129" name="Google Shape;129;p10"/>
          <p:cNvSpPr txBox="1"/>
          <p:nvPr>
            <p:ph type="title"/>
          </p:nvPr>
        </p:nvSpPr>
        <p:spPr>
          <a:xfrm>
            <a:off x="259500" y="4711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rgbClr val="000000"/>
              </a:buClr>
              <a:buSzPct val="100000"/>
              <a:buFont typeface="Arial"/>
              <a:buNone/>
            </a:pPr>
            <a:r>
              <a:rPr lang="en" sz="2400">
                <a:solidFill>
                  <a:schemeClr val="lt1"/>
                </a:solidFill>
                <a:latin typeface="Proxima Nova Semibold"/>
                <a:ea typeface="Proxima Nova Semibold"/>
                <a:cs typeface="Proxima Nova Semibold"/>
                <a:sym typeface="Proxima Nova Semibold"/>
              </a:rPr>
              <a:t>Recent Events</a:t>
            </a:r>
            <a:endParaRPr sz="2400">
              <a:solidFill>
                <a:schemeClr val="lt1"/>
              </a:solidFill>
              <a:latin typeface="Proxima Nova Semibold"/>
              <a:ea typeface="Proxima Nova Semibold"/>
              <a:cs typeface="Proxima Nova Semibold"/>
              <a:sym typeface="Proxima Nova Semibold"/>
            </a:endParaRPr>
          </a:p>
          <a:p>
            <a:pPr indent="0" lvl="0" marL="0" rtl="0" algn="l">
              <a:lnSpc>
                <a:spcPct val="100000"/>
              </a:lnSpc>
              <a:spcBef>
                <a:spcPts val="0"/>
              </a:spcBef>
              <a:spcAft>
                <a:spcPts val="0"/>
              </a:spcAft>
              <a:buSzPct val="111111"/>
              <a:buNone/>
            </a:pPr>
            <a:r>
              <a:t/>
            </a:r>
            <a:endParaRPr>
              <a:latin typeface="Proxima Nova Semibold"/>
              <a:ea typeface="Proxima Nova Semibold"/>
              <a:cs typeface="Proxima Nova Semibold"/>
              <a:sym typeface="Proxima Nova Semibold"/>
            </a:endParaRPr>
          </a:p>
        </p:txBody>
      </p:sp>
      <p:sp>
        <p:nvSpPr>
          <p:cNvPr id="130" name="Google Shape;130;p10"/>
          <p:cNvSpPr txBox="1"/>
          <p:nvPr>
            <p:ph idx="1" type="body"/>
          </p:nvPr>
        </p:nvSpPr>
        <p:spPr>
          <a:xfrm>
            <a:off x="402975" y="1199125"/>
            <a:ext cx="6323400" cy="3268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Clr>
                <a:schemeClr val="lt1"/>
              </a:buClr>
              <a:buSzPts val="1400"/>
              <a:buFont typeface="Proxima Nova"/>
              <a:buAutoNum type="arabicPeriod"/>
            </a:pPr>
            <a:r>
              <a:rPr lang="en">
                <a:solidFill>
                  <a:schemeClr val="lt1"/>
                </a:solidFill>
                <a:latin typeface="Proxima Nova"/>
                <a:ea typeface="Proxima Nova"/>
                <a:cs typeface="Proxima Nova"/>
                <a:sym typeface="Proxima Nova"/>
              </a:rPr>
              <a:t>Twitter data sharing</a:t>
            </a:r>
            <a:endParaRPr>
              <a:solidFill>
                <a:schemeClr val="lt1"/>
              </a:solidFill>
              <a:latin typeface="Proxima Nova"/>
              <a:ea typeface="Proxima Nova"/>
              <a:cs typeface="Proxima Nova"/>
              <a:sym typeface="Proxima Nova"/>
            </a:endParaRPr>
          </a:p>
          <a:p>
            <a:pPr indent="0" lvl="0" marL="457200" rtl="0" algn="l">
              <a:lnSpc>
                <a:spcPct val="150000"/>
              </a:lnSpc>
              <a:spcBef>
                <a:spcPts val="0"/>
              </a:spcBef>
              <a:spcAft>
                <a:spcPts val="0"/>
              </a:spcAft>
              <a:buSzPts val="1400"/>
              <a:buNone/>
            </a:pPr>
            <a:r>
              <a:t/>
            </a:r>
            <a:endParaRPr>
              <a:solidFill>
                <a:schemeClr val="lt1"/>
              </a:solidFill>
              <a:latin typeface="Proxima Nova"/>
              <a:ea typeface="Proxima Nova"/>
              <a:cs typeface="Proxima Nova"/>
              <a:sym typeface="Proxima Nova"/>
            </a:endParaRPr>
          </a:p>
          <a:p>
            <a:pPr indent="-317500" lvl="0" marL="457200" rtl="0" algn="l">
              <a:lnSpc>
                <a:spcPct val="150000"/>
              </a:lnSpc>
              <a:spcBef>
                <a:spcPts val="0"/>
              </a:spcBef>
              <a:spcAft>
                <a:spcPts val="0"/>
              </a:spcAft>
              <a:buClr>
                <a:schemeClr val="lt1"/>
              </a:buClr>
              <a:buSzPts val="1400"/>
              <a:buFont typeface="Proxima Nova"/>
              <a:buAutoNum type="arabicPeriod"/>
            </a:pPr>
            <a:r>
              <a:rPr lang="en">
                <a:solidFill>
                  <a:schemeClr val="lt1"/>
                </a:solidFill>
                <a:latin typeface="Proxima Nova"/>
                <a:ea typeface="Proxima Nova"/>
                <a:cs typeface="Proxima Nova"/>
                <a:sym typeface="Proxima Nova"/>
              </a:rPr>
              <a:t>Snapchat data breach</a:t>
            </a:r>
            <a:endParaRPr>
              <a:solidFill>
                <a:schemeClr val="lt1"/>
              </a:solidFill>
              <a:latin typeface="Proxima Nova"/>
              <a:ea typeface="Proxima Nova"/>
              <a:cs typeface="Proxima Nova"/>
              <a:sym typeface="Proxima Nova"/>
            </a:endParaRPr>
          </a:p>
          <a:p>
            <a:pPr indent="0" lvl="0" marL="457200" rtl="0" algn="l">
              <a:lnSpc>
                <a:spcPct val="150000"/>
              </a:lnSpc>
              <a:spcBef>
                <a:spcPts val="0"/>
              </a:spcBef>
              <a:spcAft>
                <a:spcPts val="0"/>
              </a:spcAft>
              <a:buSzPts val="1400"/>
              <a:buNone/>
            </a:pPr>
            <a:r>
              <a:t/>
            </a:r>
            <a:endParaRPr>
              <a:solidFill>
                <a:schemeClr val="lt1"/>
              </a:solidFill>
              <a:latin typeface="Proxima Nova"/>
              <a:ea typeface="Proxima Nova"/>
              <a:cs typeface="Proxima Nova"/>
              <a:sym typeface="Proxima Nova"/>
            </a:endParaRPr>
          </a:p>
          <a:p>
            <a:pPr indent="-317500" lvl="0" marL="457200" rtl="0" algn="l">
              <a:lnSpc>
                <a:spcPct val="150000"/>
              </a:lnSpc>
              <a:spcBef>
                <a:spcPts val="0"/>
              </a:spcBef>
              <a:spcAft>
                <a:spcPts val="0"/>
              </a:spcAft>
              <a:buClr>
                <a:schemeClr val="lt1"/>
              </a:buClr>
              <a:buSzPts val="1400"/>
              <a:buFont typeface="Proxima Nova"/>
              <a:buAutoNum type="arabicPeriod"/>
            </a:pPr>
            <a:r>
              <a:rPr lang="en">
                <a:solidFill>
                  <a:schemeClr val="lt1"/>
                </a:solidFill>
                <a:latin typeface="Proxima Nova"/>
                <a:ea typeface="Proxima Nova"/>
                <a:cs typeface="Proxima Nova"/>
                <a:sym typeface="Proxima Nova"/>
              </a:rPr>
              <a:t>Amazon Privacy Violations Involving Alexa and Ring</a:t>
            </a:r>
            <a:endParaRPr>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4" name="Shape 134"/>
        <p:cNvGrpSpPr/>
        <p:nvPr/>
      </p:nvGrpSpPr>
      <p:grpSpPr>
        <a:xfrm>
          <a:off x="0" y="0"/>
          <a:ext cx="0" cy="0"/>
          <a:chOff x="0" y="0"/>
          <a:chExt cx="0" cy="0"/>
        </a:xfrm>
      </p:grpSpPr>
      <p:sp>
        <p:nvSpPr>
          <p:cNvPr id="135" name="Google Shape;135;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rgbClr val="000000"/>
              </a:buClr>
              <a:buSzPct val="100000"/>
              <a:buFont typeface="Arial"/>
              <a:buNone/>
            </a:pPr>
            <a:r>
              <a:rPr lang="en" sz="2400">
                <a:solidFill>
                  <a:schemeClr val="lt1"/>
                </a:solidFill>
                <a:latin typeface="Proxima Nova Semibold"/>
                <a:ea typeface="Proxima Nova Semibold"/>
                <a:cs typeface="Proxima Nova Semibold"/>
                <a:sym typeface="Proxima Nova Semibold"/>
              </a:rPr>
              <a:t>Twitter data sharing</a:t>
            </a:r>
            <a:endParaRPr sz="2400">
              <a:solidFill>
                <a:schemeClr val="lt1"/>
              </a:solidFill>
              <a:latin typeface="Proxima Nova Semibold"/>
              <a:ea typeface="Proxima Nova Semibold"/>
              <a:cs typeface="Proxima Nova Semibold"/>
              <a:sym typeface="Proxima Nova Semibold"/>
            </a:endParaRPr>
          </a:p>
          <a:p>
            <a:pPr indent="0" lvl="0" marL="0" rtl="0" algn="l">
              <a:lnSpc>
                <a:spcPct val="100000"/>
              </a:lnSpc>
              <a:spcBef>
                <a:spcPts val="0"/>
              </a:spcBef>
              <a:spcAft>
                <a:spcPts val="0"/>
              </a:spcAft>
              <a:buSzPct val="111111"/>
              <a:buNone/>
            </a:pPr>
            <a:r>
              <a:t/>
            </a:r>
            <a:endParaRPr>
              <a:latin typeface="Proxima Nova Semibold"/>
              <a:ea typeface="Proxima Nova Semibold"/>
              <a:cs typeface="Proxima Nova Semibold"/>
              <a:sym typeface="Proxima Nova Semibold"/>
            </a:endParaRPr>
          </a:p>
        </p:txBody>
      </p:sp>
      <p:sp>
        <p:nvSpPr>
          <p:cNvPr id="136" name="Google Shape;136;p11"/>
          <p:cNvSpPr txBox="1"/>
          <p:nvPr>
            <p:ph idx="1" type="body"/>
          </p:nvPr>
        </p:nvSpPr>
        <p:spPr>
          <a:xfrm>
            <a:off x="202025" y="1097650"/>
            <a:ext cx="8630400" cy="3693900"/>
          </a:xfrm>
          <a:prstGeom prst="rect">
            <a:avLst/>
          </a:prstGeom>
          <a:noFill/>
          <a:ln>
            <a:noFill/>
          </a:ln>
        </p:spPr>
        <p:txBody>
          <a:bodyPr anchorCtr="0" anchor="t" bIns="91425" lIns="91425" spcFirstLastPara="1" rIns="91425" wrap="square" tIns="91425">
            <a:noAutofit/>
          </a:bodyPr>
          <a:lstStyle/>
          <a:p>
            <a:pPr indent="-336550" lvl="0" marL="457200" rtl="0" algn="l">
              <a:lnSpc>
                <a:spcPct val="130000"/>
              </a:lnSpc>
              <a:spcBef>
                <a:spcPts val="0"/>
              </a:spcBef>
              <a:spcAft>
                <a:spcPts val="0"/>
              </a:spcAft>
              <a:buClr>
                <a:schemeClr val="lt1"/>
              </a:buClr>
              <a:buSzPts val="1700"/>
              <a:buFont typeface="Proxima Nova"/>
              <a:buChar char="●"/>
            </a:pPr>
            <a:r>
              <a:rPr lang="en">
                <a:solidFill>
                  <a:schemeClr val="lt1"/>
                </a:solidFill>
                <a:latin typeface="Proxima Nova"/>
                <a:ea typeface="Proxima Nova"/>
                <a:cs typeface="Proxima Nova"/>
                <a:sym typeface="Proxima Nova"/>
              </a:rPr>
              <a:t>User information shared without people’s permission. </a:t>
            </a:r>
            <a:endParaRPr>
              <a:solidFill>
                <a:schemeClr val="lt1"/>
              </a:solidFill>
              <a:latin typeface="Proxima Nova"/>
              <a:ea typeface="Proxima Nova"/>
              <a:cs typeface="Proxima Nova"/>
              <a:sym typeface="Proxima Nova"/>
            </a:endParaRPr>
          </a:p>
          <a:p>
            <a:pPr indent="-336550" lvl="0" marL="457200" rtl="0" algn="l">
              <a:lnSpc>
                <a:spcPct val="130000"/>
              </a:lnSpc>
              <a:spcBef>
                <a:spcPts val="0"/>
              </a:spcBef>
              <a:spcAft>
                <a:spcPts val="0"/>
              </a:spcAft>
              <a:buClr>
                <a:schemeClr val="lt1"/>
              </a:buClr>
              <a:buSzPts val="1700"/>
              <a:buFont typeface="Proxima Nova"/>
              <a:buChar char="●"/>
            </a:pPr>
            <a:r>
              <a:rPr lang="en">
                <a:solidFill>
                  <a:schemeClr val="lt1"/>
                </a:solidFill>
                <a:latin typeface="Proxima Nova"/>
                <a:ea typeface="Proxima Nova"/>
                <a:cs typeface="Proxima Nova"/>
                <a:sym typeface="Proxima Nova"/>
              </a:rPr>
              <a:t>Including country code of the user based on the disclosed location, their engagement levels with respect to the ads run by Twitter partners.</a:t>
            </a:r>
            <a:endParaRPr>
              <a:solidFill>
                <a:schemeClr val="lt1"/>
              </a:solidFill>
              <a:latin typeface="Proxima Nova"/>
              <a:ea typeface="Proxima Nova"/>
              <a:cs typeface="Proxima Nova"/>
              <a:sym typeface="Proxima Nova"/>
            </a:endParaRPr>
          </a:p>
          <a:p>
            <a:pPr indent="-336550" lvl="0" marL="457200" rtl="0" algn="l">
              <a:lnSpc>
                <a:spcPct val="130000"/>
              </a:lnSpc>
              <a:spcBef>
                <a:spcPts val="0"/>
              </a:spcBef>
              <a:spcAft>
                <a:spcPts val="0"/>
              </a:spcAft>
              <a:buClr>
                <a:schemeClr val="lt1"/>
              </a:buClr>
              <a:buSzPts val="1700"/>
              <a:buFont typeface="Proxima Nova"/>
              <a:buChar char="●"/>
            </a:pPr>
            <a:r>
              <a:rPr lang="en">
                <a:solidFill>
                  <a:schemeClr val="lt1"/>
                </a:solidFill>
                <a:latin typeface="Proxima Nova"/>
                <a:ea typeface="Proxima Nova"/>
                <a:cs typeface="Proxima Nova"/>
                <a:sym typeface="Proxima Nova"/>
              </a:rPr>
              <a:t>If you clicked or viewed an advertisement for a mobile application and subsequently interacted with the mobile application since May 2018, we may have shared certain data (e.g., country code, if you engaged with the ad and when, information about the ad, etc) with trusted measurement and advertising partners, even if you didn't give us permission to do so. (</a:t>
            </a:r>
            <a:r>
              <a:rPr lang="en" u="sng">
                <a:solidFill>
                  <a:schemeClr val="lt1"/>
                </a:solidFill>
                <a:latin typeface="Proxima Nova"/>
                <a:ea typeface="Proxima Nova"/>
                <a:cs typeface="Proxima Nova"/>
                <a:sym typeface="Proxima Nova"/>
                <a:hlinkClick r:id="rId3">
                  <a:extLst>
                    <a:ext uri="{A12FA001-AC4F-418D-AE19-62706E023703}">
                      <ahyp:hlinkClr val="tx"/>
                    </a:ext>
                  </a:extLst>
                </a:hlinkClick>
              </a:rPr>
              <a:t>Source</a:t>
            </a:r>
            <a:r>
              <a:rPr lang="en">
                <a:solidFill>
                  <a:schemeClr val="lt1"/>
                </a:solidFill>
                <a:latin typeface="Proxima Nova"/>
                <a:ea typeface="Proxima Nova"/>
                <a:cs typeface="Proxima Nova"/>
                <a:sym typeface="Proxima Nova"/>
              </a:rPr>
              <a:t>)</a:t>
            </a:r>
            <a:endParaRPr>
              <a:solidFill>
                <a:schemeClr val="lt1"/>
              </a:solidFill>
              <a:latin typeface="Proxima Nova"/>
              <a:ea typeface="Proxima Nova"/>
              <a:cs typeface="Proxima Nova"/>
              <a:sym typeface="Proxima Nova"/>
            </a:endParaRPr>
          </a:p>
          <a:p>
            <a:pPr indent="-336550" lvl="0" marL="457200" rtl="0" algn="l">
              <a:lnSpc>
                <a:spcPct val="124827"/>
              </a:lnSpc>
              <a:spcBef>
                <a:spcPts val="0"/>
              </a:spcBef>
              <a:spcAft>
                <a:spcPts val="0"/>
              </a:spcAft>
              <a:buClr>
                <a:schemeClr val="lt1"/>
              </a:buClr>
              <a:buSzPts val="1700"/>
              <a:buFont typeface="Proxima Nova"/>
              <a:buChar char="●"/>
            </a:pPr>
            <a:r>
              <a:rPr lang="en">
                <a:solidFill>
                  <a:schemeClr val="lt1"/>
                </a:solidFill>
                <a:latin typeface="Proxima Nova"/>
                <a:ea typeface="Proxima Nova"/>
                <a:cs typeface="Proxima Nova"/>
                <a:sym typeface="Proxima Nova"/>
              </a:rPr>
              <a:t>Issues fixed on August 5, 2019. Investigations conducted to determine individuals impacted.</a:t>
            </a:r>
            <a:endParaRPr>
              <a:solidFill>
                <a:schemeClr val="lt1"/>
              </a:solidFill>
              <a:latin typeface="Proxima Nova"/>
              <a:ea typeface="Proxima Nova"/>
              <a:cs typeface="Proxima Nova"/>
              <a:sym typeface="Proxima Nova"/>
            </a:endParaRPr>
          </a:p>
          <a:p>
            <a:pPr indent="0" lvl="0" marL="0" rtl="0" algn="l">
              <a:lnSpc>
                <a:spcPct val="130000"/>
              </a:lnSpc>
              <a:spcBef>
                <a:spcPts val="900"/>
              </a:spcBef>
              <a:spcAft>
                <a:spcPts val="900"/>
              </a:spcAft>
              <a:buSzPts val="1018"/>
              <a:buNone/>
            </a:pPr>
            <a:r>
              <a:t/>
            </a:r>
            <a:endParaRPr>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0" name="Shape 140"/>
        <p:cNvGrpSpPr/>
        <p:nvPr/>
      </p:nvGrpSpPr>
      <p:grpSpPr>
        <a:xfrm>
          <a:off x="0" y="0"/>
          <a:ext cx="0" cy="0"/>
          <a:chOff x="0" y="0"/>
          <a:chExt cx="0" cy="0"/>
        </a:xfrm>
      </p:grpSpPr>
      <p:sp>
        <p:nvSpPr>
          <p:cNvPr id="141" name="Google Shape;141;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rgbClr val="000000"/>
              </a:buClr>
              <a:buSzPct val="100000"/>
              <a:buFont typeface="Arial"/>
              <a:buNone/>
            </a:pPr>
            <a:r>
              <a:rPr lang="en" sz="2400">
                <a:solidFill>
                  <a:schemeClr val="lt1"/>
                </a:solidFill>
                <a:latin typeface="Proxima Nova Semibold"/>
                <a:ea typeface="Proxima Nova Semibold"/>
                <a:cs typeface="Proxima Nova Semibold"/>
                <a:sym typeface="Proxima Nova Semibold"/>
              </a:rPr>
              <a:t>Snapchat data breach</a:t>
            </a:r>
            <a:endParaRPr sz="2400">
              <a:solidFill>
                <a:schemeClr val="lt1"/>
              </a:solidFill>
              <a:latin typeface="Proxima Nova Semibold"/>
              <a:ea typeface="Proxima Nova Semibold"/>
              <a:cs typeface="Proxima Nova Semibold"/>
              <a:sym typeface="Proxima Nova Semibold"/>
            </a:endParaRPr>
          </a:p>
          <a:p>
            <a:pPr indent="0" lvl="0" marL="0" rtl="0" algn="l">
              <a:lnSpc>
                <a:spcPct val="100000"/>
              </a:lnSpc>
              <a:spcBef>
                <a:spcPts val="0"/>
              </a:spcBef>
              <a:spcAft>
                <a:spcPts val="0"/>
              </a:spcAft>
              <a:buSzPct val="111111"/>
              <a:buNone/>
            </a:pPr>
            <a:r>
              <a:t/>
            </a:r>
            <a:endParaRPr>
              <a:latin typeface="Proxima Nova Semibold"/>
              <a:ea typeface="Proxima Nova Semibold"/>
              <a:cs typeface="Proxima Nova Semibold"/>
              <a:sym typeface="Proxima Nova Semibold"/>
            </a:endParaRPr>
          </a:p>
        </p:txBody>
      </p:sp>
      <p:sp>
        <p:nvSpPr>
          <p:cNvPr id="142" name="Google Shape;142;p12"/>
          <p:cNvSpPr txBox="1"/>
          <p:nvPr>
            <p:ph idx="1" type="body"/>
          </p:nvPr>
        </p:nvSpPr>
        <p:spPr>
          <a:xfrm>
            <a:off x="202025" y="1097650"/>
            <a:ext cx="8630400" cy="3268800"/>
          </a:xfrm>
          <a:prstGeom prst="rect">
            <a:avLst/>
          </a:prstGeom>
          <a:noFill/>
          <a:ln>
            <a:noFill/>
          </a:ln>
        </p:spPr>
        <p:txBody>
          <a:bodyPr anchorCtr="0" anchor="t" bIns="91425" lIns="91425" spcFirstLastPara="1" rIns="91425" wrap="square" tIns="91425">
            <a:noAutofit/>
          </a:bodyPr>
          <a:lstStyle/>
          <a:p>
            <a:pPr indent="-352901" lvl="0" marL="457200" rtl="0" algn="l">
              <a:lnSpc>
                <a:spcPct val="130000"/>
              </a:lnSpc>
              <a:spcBef>
                <a:spcPts val="0"/>
              </a:spcBef>
              <a:spcAft>
                <a:spcPts val="0"/>
              </a:spcAft>
              <a:buClr>
                <a:schemeClr val="lt1"/>
              </a:buClr>
              <a:buSzPts val="1958"/>
              <a:buFont typeface="Proxima Nova"/>
              <a:buChar char="●"/>
            </a:pPr>
            <a:r>
              <a:rPr lang="en" sz="1745">
                <a:solidFill>
                  <a:schemeClr val="lt1"/>
                </a:solidFill>
                <a:latin typeface="Proxima Nova"/>
                <a:ea typeface="Proxima Nova"/>
                <a:cs typeface="Proxima Nova"/>
                <a:sym typeface="Proxima Nova"/>
              </a:rPr>
              <a:t>UK student faced trial over private snapchat message. (</a:t>
            </a:r>
            <a:r>
              <a:rPr lang="en" sz="1745" u="sng">
                <a:solidFill>
                  <a:schemeClr val="lt1"/>
                </a:solidFill>
                <a:latin typeface="Proxima Nova"/>
                <a:ea typeface="Proxima Nova"/>
                <a:cs typeface="Proxima Nova"/>
                <a:sym typeface="Proxima Nova"/>
                <a:hlinkClick r:id="rId3">
                  <a:extLst>
                    <a:ext uri="{A12FA001-AC4F-418D-AE19-62706E023703}">
                      <ahyp:hlinkClr val="tx"/>
                    </a:ext>
                  </a:extLst>
                </a:hlinkClick>
              </a:rPr>
              <a:t>Source</a:t>
            </a:r>
            <a:r>
              <a:rPr lang="en" sz="1745">
                <a:solidFill>
                  <a:schemeClr val="lt1"/>
                </a:solidFill>
                <a:latin typeface="Proxima Nova"/>
                <a:ea typeface="Proxima Nova"/>
                <a:cs typeface="Proxima Nova"/>
                <a:sym typeface="Proxima Nova"/>
              </a:rPr>
              <a:t>)</a:t>
            </a:r>
            <a:endParaRPr sz="1745">
              <a:solidFill>
                <a:schemeClr val="lt1"/>
              </a:solidFill>
              <a:latin typeface="Proxima Nova"/>
              <a:ea typeface="Proxima Nova"/>
              <a:cs typeface="Proxima Nova"/>
              <a:sym typeface="Proxima Nova"/>
            </a:endParaRPr>
          </a:p>
          <a:p>
            <a:pPr indent="-352901" lvl="0" marL="457200" rtl="0" algn="l">
              <a:lnSpc>
                <a:spcPct val="130000"/>
              </a:lnSpc>
              <a:spcBef>
                <a:spcPts val="0"/>
              </a:spcBef>
              <a:spcAft>
                <a:spcPts val="0"/>
              </a:spcAft>
              <a:buClr>
                <a:schemeClr val="lt1"/>
              </a:buClr>
              <a:buSzPts val="1958"/>
              <a:buFont typeface="Proxima Nova"/>
              <a:buChar char="●"/>
            </a:pPr>
            <a:r>
              <a:rPr lang="en" sz="1745">
                <a:solidFill>
                  <a:schemeClr val="lt1"/>
                </a:solidFill>
                <a:latin typeface="Proxima Nova"/>
                <a:ea typeface="Proxima Nova"/>
                <a:cs typeface="Proxima Nova"/>
                <a:sym typeface="Proxima Nova"/>
              </a:rPr>
              <a:t>He claimed to be a member of the Taliban in jest and joked about blowing up the plane. (</a:t>
            </a:r>
            <a:r>
              <a:rPr lang="en" sz="1745" u="sng">
                <a:solidFill>
                  <a:schemeClr val="lt1"/>
                </a:solidFill>
                <a:latin typeface="Proxima Nova"/>
                <a:ea typeface="Proxima Nova"/>
                <a:cs typeface="Proxima Nova"/>
                <a:sym typeface="Proxima Nova"/>
                <a:hlinkClick r:id="rId4">
                  <a:extLst>
                    <a:ext uri="{A12FA001-AC4F-418D-AE19-62706E023703}">
                      <ahyp:hlinkClr val="tx"/>
                    </a:ext>
                  </a:extLst>
                </a:hlinkClick>
              </a:rPr>
              <a:t>Source</a:t>
            </a:r>
            <a:r>
              <a:rPr lang="en" sz="1745">
                <a:solidFill>
                  <a:schemeClr val="lt1"/>
                </a:solidFill>
                <a:latin typeface="Proxima Nova"/>
                <a:ea typeface="Proxima Nova"/>
                <a:cs typeface="Proxima Nova"/>
                <a:sym typeface="Proxima Nova"/>
              </a:rPr>
              <a:t>)</a:t>
            </a:r>
            <a:endParaRPr sz="1745">
              <a:solidFill>
                <a:schemeClr val="lt1"/>
              </a:solidFill>
              <a:latin typeface="Proxima Nova"/>
              <a:ea typeface="Proxima Nova"/>
              <a:cs typeface="Proxima Nova"/>
              <a:sym typeface="Proxima Nova"/>
            </a:endParaRPr>
          </a:p>
          <a:p>
            <a:pPr indent="-352901" lvl="0" marL="457200" rtl="0" algn="l">
              <a:lnSpc>
                <a:spcPct val="130000"/>
              </a:lnSpc>
              <a:spcBef>
                <a:spcPts val="0"/>
              </a:spcBef>
              <a:spcAft>
                <a:spcPts val="0"/>
              </a:spcAft>
              <a:buClr>
                <a:schemeClr val="lt1"/>
              </a:buClr>
              <a:buSzPts val="1958"/>
              <a:buFont typeface="Proxima Nova"/>
              <a:buChar char="●"/>
            </a:pPr>
            <a:r>
              <a:rPr lang="en" sz="1745">
                <a:solidFill>
                  <a:schemeClr val="lt1"/>
                </a:solidFill>
                <a:latin typeface="Proxima Nova"/>
                <a:ea typeface="Proxima Nova"/>
                <a:cs typeface="Proxima Nova"/>
                <a:sym typeface="Proxima Nova"/>
              </a:rPr>
              <a:t>The method by which the British security services accessed the private communication remains unclear</a:t>
            </a:r>
            <a:endParaRPr sz="1745">
              <a:solidFill>
                <a:schemeClr val="lt1"/>
              </a:solidFill>
              <a:latin typeface="Proxima Nova"/>
              <a:ea typeface="Proxima Nova"/>
              <a:cs typeface="Proxima Nova"/>
              <a:sym typeface="Proxima Nova"/>
            </a:endParaRPr>
          </a:p>
          <a:p>
            <a:pPr indent="-352901" lvl="0" marL="457200" rtl="0" algn="l">
              <a:lnSpc>
                <a:spcPct val="124827"/>
              </a:lnSpc>
              <a:spcBef>
                <a:spcPts val="0"/>
              </a:spcBef>
              <a:spcAft>
                <a:spcPts val="0"/>
              </a:spcAft>
              <a:buClr>
                <a:schemeClr val="lt1"/>
              </a:buClr>
              <a:buSzPts val="1958"/>
              <a:buFont typeface="Proxima Nova"/>
              <a:buChar char="●"/>
            </a:pPr>
            <a:r>
              <a:rPr lang="en" sz="1745">
                <a:solidFill>
                  <a:schemeClr val="lt1"/>
                </a:solidFill>
                <a:latin typeface="Proxima Nova"/>
                <a:ea typeface="Proxima Nova"/>
                <a:cs typeface="Proxima Nova"/>
                <a:sym typeface="Proxima Nova"/>
              </a:rPr>
              <a:t>Unlikely that other participant in chat reported the message due to quick response.</a:t>
            </a:r>
            <a:endParaRPr sz="1745">
              <a:solidFill>
                <a:schemeClr val="lt1"/>
              </a:solidFill>
              <a:latin typeface="Proxima Nova"/>
              <a:ea typeface="Proxima Nova"/>
              <a:cs typeface="Proxima Nova"/>
              <a:sym typeface="Proxima Nova"/>
            </a:endParaRPr>
          </a:p>
          <a:p>
            <a:pPr indent="-339407" lvl="0" marL="457200" rtl="0" algn="l">
              <a:lnSpc>
                <a:spcPct val="124827"/>
              </a:lnSpc>
              <a:spcBef>
                <a:spcPts val="0"/>
              </a:spcBef>
              <a:spcAft>
                <a:spcPts val="0"/>
              </a:spcAft>
              <a:buClr>
                <a:schemeClr val="lt1"/>
              </a:buClr>
              <a:buSzPts val="1745"/>
              <a:buFont typeface="Proxima Nova"/>
              <a:buChar char="●"/>
            </a:pPr>
            <a:r>
              <a:rPr lang="en" sz="1745">
                <a:solidFill>
                  <a:schemeClr val="lt1"/>
                </a:solidFill>
                <a:latin typeface="Proxima Nova"/>
                <a:ea typeface="Proxima Nova"/>
                <a:cs typeface="Proxima Nova"/>
                <a:sym typeface="Proxima Nova"/>
              </a:rPr>
              <a:t>Verma’s case suggests that messages can be intercepted or disclosed under certain conditions</a:t>
            </a:r>
            <a:endParaRPr sz="1745">
              <a:solidFill>
                <a:schemeClr val="lt1"/>
              </a:solidFill>
              <a:latin typeface="Proxima Nova"/>
              <a:ea typeface="Proxima Nova"/>
              <a:cs typeface="Proxima Nova"/>
              <a:sym typeface="Proxima Nova"/>
            </a:endParaRPr>
          </a:p>
          <a:p>
            <a:pPr indent="0" lvl="0" marL="0" rtl="0" algn="l">
              <a:lnSpc>
                <a:spcPct val="130000"/>
              </a:lnSpc>
              <a:spcBef>
                <a:spcPts val="900"/>
              </a:spcBef>
              <a:spcAft>
                <a:spcPts val="900"/>
              </a:spcAft>
              <a:buSzPts val="935"/>
              <a:buNone/>
            </a:pPr>
            <a:r>
              <a:t/>
            </a:r>
            <a:endParaRPr sz="1745"/>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6" name="Shape 146"/>
        <p:cNvGrpSpPr/>
        <p:nvPr/>
      </p:nvGrpSpPr>
      <p:grpSpPr>
        <a:xfrm>
          <a:off x="0" y="0"/>
          <a:ext cx="0" cy="0"/>
          <a:chOff x="0" y="0"/>
          <a:chExt cx="0" cy="0"/>
        </a:xfrm>
      </p:grpSpPr>
      <p:sp>
        <p:nvSpPr>
          <p:cNvPr id="147" name="Google Shape;147;p13"/>
          <p:cNvSpPr txBox="1"/>
          <p:nvPr>
            <p:ph type="title"/>
          </p:nvPr>
        </p:nvSpPr>
        <p:spPr>
          <a:xfrm>
            <a:off x="311700" y="45807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29629"/>
              <a:buNone/>
            </a:pPr>
            <a:r>
              <a:rPr lang="en" sz="2400">
                <a:solidFill>
                  <a:schemeClr val="lt1"/>
                </a:solidFill>
                <a:latin typeface="Proxima Nova Semibold"/>
                <a:ea typeface="Proxima Nova Semibold"/>
                <a:cs typeface="Proxima Nova Semibold"/>
                <a:sym typeface="Proxima Nova Semibold"/>
              </a:rPr>
              <a:t>Amazon Privacy Violations Involving Alexa and Ring</a:t>
            </a:r>
            <a:endParaRPr sz="2400">
              <a:solidFill>
                <a:schemeClr val="lt1"/>
              </a:solidFill>
              <a:latin typeface="Proxima Nova Semibold"/>
              <a:ea typeface="Proxima Nova Semibold"/>
              <a:cs typeface="Proxima Nova Semibold"/>
              <a:sym typeface="Proxima Nova Semibold"/>
            </a:endParaRPr>
          </a:p>
          <a:p>
            <a:pPr indent="0" lvl="0" marL="0" rtl="0" algn="l">
              <a:lnSpc>
                <a:spcPct val="100000"/>
              </a:lnSpc>
              <a:spcBef>
                <a:spcPts val="0"/>
              </a:spcBef>
              <a:spcAft>
                <a:spcPts val="0"/>
              </a:spcAft>
              <a:buSzPct val="111111"/>
              <a:buNone/>
            </a:pPr>
            <a:r>
              <a:t/>
            </a:r>
            <a:endParaRPr>
              <a:latin typeface="Proxima Nova Semibold"/>
              <a:ea typeface="Proxima Nova Semibold"/>
              <a:cs typeface="Proxima Nova Semibold"/>
              <a:sym typeface="Proxima Nova Semibold"/>
            </a:endParaRPr>
          </a:p>
        </p:txBody>
      </p:sp>
      <p:sp>
        <p:nvSpPr>
          <p:cNvPr id="148" name="Google Shape;148;p13"/>
          <p:cNvSpPr txBox="1"/>
          <p:nvPr>
            <p:ph idx="1" type="body"/>
          </p:nvPr>
        </p:nvSpPr>
        <p:spPr>
          <a:xfrm>
            <a:off x="202025" y="1097650"/>
            <a:ext cx="8630400" cy="3268800"/>
          </a:xfrm>
          <a:prstGeom prst="rect">
            <a:avLst/>
          </a:prstGeom>
          <a:noFill/>
          <a:ln>
            <a:noFill/>
          </a:ln>
        </p:spPr>
        <p:txBody>
          <a:bodyPr anchorCtr="0" anchor="t" bIns="91425" lIns="91425" spcFirstLastPara="1" rIns="91425" wrap="square" tIns="91425">
            <a:noAutofit/>
          </a:bodyPr>
          <a:lstStyle/>
          <a:p>
            <a:pPr indent="-352901" lvl="0" marL="457200" rtl="0" algn="l">
              <a:lnSpc>
                <a:spcPct val="140000"/>
              </a:lnSpc>
              <a:spcBef>
                <a:spcPts val="0"/>
              </a:spcBef>
              <a:spcAft>
                <a:spcPts val="0"/>
              </a:spcAft>
              <a:buClr>
                <a:schemeClr val="lt1"/>
              </a:buClr>
              <a:buSzPts val="1958"/>
              <a:buFont typeface="Proxima Nova"/>
              <a:buChar char="●"/>
            </a:pPr>
            <a:r>
              <a:rPr lang="en" sz="1745">
                <a:solidFill>
                  <a:schemeClr val="lt1"/>
                </a:solidFill>
                <a:latin typeface="Proxima Nova"/>
                <a:ea typeface="Proxima Nova"/>
                <a:cs typeface="Proxima Nova"/>
                <a:sym typeface="Proxima Nova"/>
              </a:rPr>
              <a:t>User voice transcripts were retained and used by Amazon without proper consent. (</a:t>
            </a:r>
            <a:r>
              <a:rPr lang="en" sz="1745" u="sng">
                <a:solidFill>
                  <a:schemeClr val="lt1"/>
                </a:solidFill>
                <a:latin typeface="Proxima Nova"/>
                <a:ea typeface="Proxima Nova"/>
                <a:cs typeface="Proxima Nova"/>
                <a:sym typeface="Proxima Nova"/>
                <a:hlinkClick r:id="rId3">
                  <a:extLst>
                    <a:ext uri="{A12FA001-AC4F-418D-AE19-62706E023703}">
                      <ahyp:hlinkClr val="tx"/>
                    </a:ext>
                  </a:extLst>
                </a:hlinkClick>
              </a:rPr>
              <a:t>Source</a:t>
            </a:r>
            <a:r>
              <a:rPr lang="en" sz="1745">
                <a:solidFill>
                  <a:schemeClr val="lt1"/>
                </a:solidFill>
                <a:latin typeface="Proxima Nova"/>
                <a:ea typeface="Proxima Nova"/>
                <a:cs typeface="Proxima Nova"/>
                <a:sym typeface="Proxima Nova"/>
              </a:rPr>
              <a:t>)</a:t>
            </a:r>
            <a:endParaRPr sz="1745">
              <a:solidFill>
                <a:schemeClr val="lt1"/>
              </a:solidFill>
              <a:latin typeface="Proxima Nova"/>
              <a:ea typeface="Proxima Nova"/>
              <a:cs typeface="Proxima Nova"/>
              <a:sym typeface="Proxima Nova"/>
            </a:endParaRPr>
          </a:p>
          <a:p>
            <a:pPr indent="-358298" lvl="0" marL="457200" rtl="0" algn="l">
              <a:lnSpc>
                <a:spcPct val="134827"/>
              </a:lnSpc>
              <a:spcBef>
                <a:spcPts val="0"/>
              </a:spcBef>
              <a:spcAft>
                <a:spcPts val="0"/>
              </a:spcAft>
              <a:buClr>
                <a:schemeClr val="lt1"/>
              </a:buClr>
              <a:buSzPts val="2042"/>
              <a:buFont typeface="Proxima Nova"/>
              <a:buChar char="●"/>
            </a:pPr>
            <a:r>
              <a:rPr lang="en" sz="1745">
                <a:solidFill>
                  <a:schemeClr val="lt1"/>
                </a:solidFill>
                <a:latin typeface="Proxima Nova"/>
                <a:ea typeface="Proxima Nova"/>
                <a:cs typeface="Proxima Nova"/>
                <a:sym typeface="Proxima Nova"/>
              </a:rPr>
              <a:t>Amazon-owned Ring was allowing employees to access customer video recordings without consent.</a:t>
            </a:r>
            <a:endParaRPr sz="1745">
              <a:solidFill>
                <a:schemeClr val="lt1"/>
              </a:solidFill>
              <a:latin typeface="Proxima Nova"/>
              <a:ea typeface="Proxima Nova"/>
              <a:cs typeface="Proxima Nova"/>
              <a:sym typeface="Proxima Nova"/>
            </a:endParaRPr>
          </a:p>
          <a:p>
            <a:pPr indent="-358298" lvl="0" marL="457200" rtl="0" algn="l">
              <a:lnSpc>
                <a:spcPct val="134827"/>
              </a:lnSpc>
              <a:spcBef>
                <a:spcPts val="0"/>
              </a:spcBef>
              <a:spcAft>
                <a:spcPts val="0"/>
              </a:spcAft>
              <a:buClr>
                <a:schemeClr val="lt1"/>
              </a:buClr>
              <a:buSzPts val="2042"/>
              <a:buFont typeface="Proxima Nova"/>
              <a:buChar char="●"/>
            </a:pPr>
            <a:r>
              <a:rPr lang="en" sz="1745">
                <a:solidFill>
                  <a:schemeClr val="lt1"/>
                </a:solidFill>
                <a:latin typeface="Proxima Nova"/>
                <a:ea typeface="Proxima Nova"/>
                <a:cs typeface="Proxima Nova"/>
                <a:sym typeface="Proxima Nova"/>
              </a:rPr>
              <a:t>Amazon was accused of illegally collecting children’s voice and geolocation data through Alexa.</a:t>
            </a:r>
            <a:endParaRPr sz="1745">
              <a:solidFill>
                <a:schemeClr val="lt1"/>
              </a:solidFill>
              <a:latin typeface="Proxima Nova"/>
              <a:ea typeface="Proxima Nova"/>
              <a:cs typeface="Proxima Nova"/>
              <a:sym typeface="Proxima Nova"/>
            </a:endParaRPr>
          </a:p>
          <a:p>
            <a:pPr indent="-358298" lvl="0" marL="457200" rtl="0" algn="l">
              <a:lnSpc>
                <a:spcPct val="134827"/>
              </a:lnSpc>
              <a:spcBef>
                <a:spcPts val="0"/>
              </a:spcBef>
              <a:spcAft>
                <a:spcPts val="0"/>
              </a:spcAft>
              <a:buClr>
                <a:schemeClr val="lt1"/>
              </a:buClr>
              <a:buSzPts val="2042"/>
              <a:buFont typeface="Proxima Nova"/>
              <a:buChar char="●"/>
            </a:pPr>
            <a:r>
              <a:rPr lang="en" sz="1745">
                <a:solidFill>
                  <a:schemeClr val="lt1"/>
                </a:solidFill>
                <a:latin typeface="Proxima Nova"/>
                <a:ea typeface="Proxima Nova"/>
                <a:cs typeface="Proxima Nova"/>
                <a:sym typeface="Proxima Nova"/>
              </a:rPr>
              <a:t>The settlements require Amazon to delete certain data and implement new security measures to prevent future privacy breaches.</a:t>
            </a:r>
            <a:endParaRPr sz="1745">
              <a:solidFill>
                <a:schemeClr val="lt1"/>
              </a:solidFill>
              <a:latin typeface="Proxima Nova"/>
              <a:ea typeface="Proxima Nova"/>
              <a:cs typeface="Proxima Nova"/>
              <a:sym typeface="Proxima Nova"/>
            </a:endParaRPr>
          </a:p>
          <a:p>
            <a:pPr indent="0" lvl="0" marL="0" rtl="0" algn="l">
              <a:lnSpc>
                <a:spcPct val="140000"/>
              </a:lnSpc>
              <a:spcBef>
                <a:spcPts val="900"/>
              </a:spcBef>
              <a:spcAft>
                <a:spcPts val="900"/>
              </a:spcAft>
              <a:buSzPts val="935"/>
              <a:buNone/>
            </a:pPr>
            <a:r>
              <a:t/>
            </a:r>
            <a:endParaRPr sz="1745">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2" name="Shape 152"/>
        <p:cNvGrpSpPr/>
        <p:nvPr/>
      </p:nvGrpSpPr>
      <p:grpSpPr>
        <a:xfrm>
          <a:off x="0" y="0"/>
          <a:ext cx="0" cy="0"/>
          <a:chOff x="0" y="0"/>
          <a:chExt cx="0" cy="0"/>
        </a:xfrm>
      </p:grpSpPr>
      <p:pic>
        <p:nvPicPr>
          <p:cNvPr id="153" name="Google Shape;153;p14"/>
          <p:cNvPicPr preferRelativeResize="0"/>
          <p:nvPr/>
        </p:nvPicPr>
        <p:blipFill rotWithShape="1">
          <a:blip r:embed="rId3">
            <a:alphaModFix/>
          </a:blip>
          <a:srcRect b="0" l="0" r="0" t="0"/>
          <a:stretch/>
        </p:blipFill>
        <p:spPr>
          <a:xfrm>
            <a:off x="4373675" y="0"/>
            <a:ext cx="5083226" cy="5033001"/>
          </a:xfrm>
          <a:prstGeom prst="rect">
            <a:avLst/>
          </a:prstGeom>
          <a:noFill/>
          <a:ln>
            <a:noFill/>
          </a:ln>
        </p:spPr>
      </p:pic>
      <p:sp>
        <p:nvSpPr>
          <p:cNvPr id="154" name="Google Shape;154;p14"/>
          <p:cNvSpPr txBox="1"/>
          <p:nvPr>
            <p:ph type="title"/>
          </p:nvPr>
        </p:nvSpPr>
        <p:spPr>
          <a:xfrm>
            <a:off x="311700" y="45175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rgbClr val="000000"/>
              </a:buClr>
              <a:buSzPct val="100000"/>
              <a:buFont typeface="Arial"/>
              <a:buNone/>
            </a:pPr>
            <a:r>
              <a:rPr lang="en" sz="2400">
                <a:solidFill>
                  <a:srgbClr val="000000"/>
                </a:solidFill>
                <a:latin typeface="Proxima Nova Semibold"/>
                <a:ea typeface="Proxima Nova Semibold"/>
                <a:cs typeface="Proxima Nova Semibold"/>
                <a:sym typeface="Proxima Nova Semibold"/>
              </a:rPr>
              <a:t>Data Usage by Social Media Platforms</a:t>
            </a:r>
            <a:endParaRPr sz="2400">
              <a:solidFill>
                <a:srgbClr val="000000"/>
              </a:solidFill>
              <a:latin typeface="Proxima Nova Semibold"/>
              <a:ea typeface="Proxima Nova Semibold"/>
              <a:cs typeface="Proxima Nova Semibold"/>
              <a:sym typeface="Proxima Nova Semibold"/>
            </a:endParaRPr>
          </a:p>
          <a:p>
            <a:pPr indent="0" lvl="0" marL="0" rtl="0" algn="l">
              <a:lnSpc>
                <a:spcPct val="100000"/>
              </a:lnSpc>
              <a:spcBef>
                <a:spcPts val="0"/>
              </a:spcBef>
              <a:spcAft>
                <a:spcPts val="0"/>
              </a:spcAft>
              <a:buSzPct val="111111"/>
              <a:buNone/>
            </a:pPr>
            <a:r>
              <a:t/>
            </a:r>
            <a:endParaRPr>
              <a:latin typeface="Proxima Nova Semibold"/>
              <a:ea typeface="Proxima Nova Semibold"/>
              <a:cs typeface="Proxima Nova Semibold"/>
              <a:sym typeface="Proxima Nova Semibold"/>
            </a:endParaRPr>
          </a:p>
        </p:txBody>
      </p:sp>
      <p:sp>
        <p:nvSpPr>
          <p:cNvPr id="155" name="Google Shape;155;p14"/>
          <p:cNvSpPr txBox="1"/>
          <p:nvPr>
            <p:ph idx="1" type="body"/>
          </p:nvPr>
        </p:nvSpPr>
        <p:spPr>
          <a:xfrm>
            <a:off x="311700" y="1152350"/>
            <a:ext cx="6104100" cy="3416400"/>
          </a:xfrm>
          <a:prstGeom prst="rect">
            <a:avLst/>
          </a:prstGeom>
          <a:noFill/>
          <a:ln>
            <a:noFill/>
          </a:ln>
        </p:spPr>
        <p:txBody>
          <a:bodyPr anchorCtr="0" anchor="t" bIns="91425" lIns="91425" spcFirstLastPara="1" rIns="91425" wrap="square" tIns="91425">
            <a:normAutofit/>
          </a:bodyPr>
          <a:lstStyle/>
          <a:p>
            <a:pPr indent="-336550" lvl="0" marL="457200" rtl="0" algn="l">
              <a:lnSpc>
                <a:spcPct val="115000"/>
              </a:lnSpc>
              <a:spcBef>
                <a:spcPts val="0"/>
              </a:spcBef>
              <a:spcAft>
                <a:spcPts val="0"/>
              </a:spcAft>
              <a:buClr>
                <a:srgbClr val="000000"/>
              </a:buClr>
              <a:buSzPts val="1700"/>
              <a:buFont typeface="Proxima Nova"/>
              <a:buChar char="●"/>
            </a:pPr>
            <a:r>
              <a:rPr lang="en" sz="1700">
                <a:solidFill>
                  <a:srgbClr val="000000"/>
                </a:solidFill>
                <a:latin typeface="Proxima Nova"/>
                <a:ea typeface="Proxima Nova"/>
                <a:cs typeface="Proxima Nova"/>
                <a:sym typeface="Proxima Nova"/>
              </a:rPr>
              <a:t>Social media platforms collect user data for targeted ads and personalized content.</a:t>
            </a:r>
            <a:endParaRPr sz="1700">
              <a:solidFill>
                <a:srgbClr val="000000"/>
              </a:solidFill>
              <a:latin typeface="Proxima Nova"/>
              <a:ea typeface="Proxima Nova"/>
              <a:cs typeface="Proxima Nova"/>
              <a:sym typeface="Proxima Nova"/>
            </a:endParaRPr>
          </a:p>
          <a:p>
            <a:pPr indent="0" lvl="0" marL="457200" rtl="0" algn="l">
              <a:lnSpc>
                <a:spcPct val="115000"/>
              </a:lnSpc>
              <a:spcBef>
                <a:spcPts val="0"/>
              </a:spcBef>
              <a:spcAft>
                <a:spcPts val="0"/>
              </a:spcAft>
              <a:buSzPts val="1400"/>
              <a:buNone/>
            </a:pPr>
            <a:r>
              <a:t/>
            </a:r>
            <a:endParaRPr>
              <a:solidFill>
                <a:srgbClr val="000000"/>
              </a:solidFill>
              <a:latin typeface="Proxima Nova"/>
              <a:ea typeface="Proxima Nova"/>
              <a:cs typeface="Proxima Nova"/>
              <a:sym typeface="Proxima Nova"/>
            </a:endParaRPr>
          </a:p>
          <a:p>
            <a:pPr indent="-336550" lvl="0" marL="457200" rtl="0" algn="l">
              <a:lnSpc>
                <a:spcPct val="115000"/>
              </a:lnSpc>
              <a:spcBef>
                <a:spcPts val="0"/>
              </a:spcBef>
              <a:spcAft>
                <a:spcPts val="0"/>
              </a:spcAft>
              <a:buClr>
                <a:srgbClr val="000000"/>
              </a:buClr>
              <a:buSzPts val="1700"/>
              <a:buFont typeface="Proxima Nova"/>
              <a:buChar char="●"/>
            </a:pPr>
            <a:r>
              <a:rPr lang="en" sz="1700">
                <a:solidFill>
                  <a:srgbClr val="000000"/>
                </a:solidFill>
                <a:latin typeface="Proxima Nova"/>
                <a:ea typeface="Proxima Nova"/>
                <a:cs typeface="Proxima Nova"/>
                <a:sym typeface="Proxima Nova"/>
              </a:rPr>
              <a:t>Facebook, Twitter, and Instagram use data to improve ad relevance and engagement.</a:t>
            </a:r>
            <a:endParaRPr sz="1700">
              <a:solidFill>
                <a:srgbClr val="000000"/>
              </a:solidFill>
              <a:latin typeface="Proxima Nova"/>
              <a:ea typeface="Proxima Nova"/>
              <a:cs typeface="Proxima Nova"/>
              <a:sym typeface="Proxima Nova"/>
            </a:endParaRPr>
          </a:p>
          <a:p>
            <a:pPr indent="0" lvl="0" marL="457200" rtl="0" algn="l">
              <a:lnSpc>
                <a:spcPct val="115000"/>
              </a:lnSpc>
              <a:spcBef>
                <a:spcPts val="0"/>
              </a:spcBef>
              <a:spcAft>
                <a:spcPts val="0"/>
              </a:spcAft>
              <a:buSzPts val="1400"/>
              <a:buNone/>
            </a:pPr>
            <a:r>
              <a:t/>
            </a:r>
            <a:endParaRPr>
              <a:solidFill>
                <a:srgbClr val="000000"/>
              </a:solidFill>
              <a:latin typeface="Proxima Nova"/>
              <a:ea typeface="Proxima Nova"/>
              <a:cs typeface="Proxima Nova"/>
              <a:sym typeface="Proxima Nova"/>
            </a:endParaRPr>
          </a:p>
          <a:p>
            <a:pPr indent="-336550" lvl="0" marL="457200" rtl="0" algn="l">
              <a:lnSpc>
                <a:spcPct val="115000"/>
              </a:lnSpc>
              <a:spcBef>
                <a:spcPts val="0"/>
              </a:spcBef>
              <a:spcAft>
                <a:spcPts val="0"/>
              </a:spcAft>
              <a:buClr>
                <a:srgbClr val="000000"/>
              </a:buClr>
              <a:buSzPts val="1700"/>
              <a:buFont typeface="Proxima Nova"/>
              <a:buChar char="●"/>
            </a:pPr>
            <a:r>
              <a:rPr lang="en" sz="1700">
                <a:solidFill>
                  <a:srgbClr val="000000"/>
                </a:solidFill>
                <a:latin typeface="Proxima Nova"/>
                <a:ea typeface="Proxima Nova"/>
                <a:cs typeface="Proxima Nova"/>
                <a:sym typeface="Proxima Nova"/>
              </a:rPr>
              <a:t>User data is also used by social media platforms to analyze trends and behavior.</a:t>
            </a:r>
            <a:endParaRPr sz="1700">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9" name="Shape 159"/>
        <p:cNvGrpSpPr/>
        <p:nvPr/>
      </p:nvGrpSpPr>
      <p:grpSpPr>
        <a:xfrm>
          <a:off x="0" y="0"/>
          <a:ext cx="0" cy="0"/>
          <a:chOff x="0" y="0"/>
          <a:chExt cx="0" cy="0"/>
        </a:xfrm>
      </p:grpSpPr>
      <p:sp>
        <p:nvSpPr>
          <p:cNvPr id="160" name="Google Shape;160;p15"/>
          <p:cNvSpPr txBox="1"/>
          <p:nvPr>
            <p:ph type="title"/>
          </p:nvPr>
        </p:nvSpPr>
        <p:spPr>
          <a:xfrm>
            <a:off x="311700" y="45175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rgbClr val="000000"/>
              </a:buClr>
              <a:buSzPct val="100000"/>
              <a:buFont typeface="Arial"/>
              <a:buNone/>
            </a:pPr>
            <a:r>
              <a:rPr lang="en" sz="2400">
                <a:solidFill>
                  <a:schemeClr val="lt1"/>
                </a:solidFill>
                <a:latin typeface="Proxima Nova Semibold"/>
                <a:ea typeface="Proxima Nova Semibold"/>
                <a:cs typeface="Proxima Nova Semibold"/>
                <a:sym typeface="Proxima Nova Semibold"/>
              </a:rPr>
              <a:t>Literature Review</a:t>
            </a:r>
            <a:endParaRPr sz="2400">
              <a:solidFill>
                <a:schemeClr val="lt1"/>
              </a:solidFill>
              <a:latin typeface="Proxima Nova Semibold"/>
              <a:ea typeface="Proxima Nova Semibold"/>
              <a:cs typeface="Proxima Nova Semibold"/>
              <a:sym typeface="Proxima Nova Semibold"/>
            </a:endParaRPr>
          </a:p>
          <a:p>
            <a:pPr indent="0" lvl="0" marL="0" rtl="0" algn="l">
              <a:lnSpc>
                <a:spcPct val="100000"/>
              </a:lnSpc>
              <a:spcBef>
                <a:spcPts val="0"/>
              </a:spcBef>
              <a:spcAft>
                <a:spcPts val="0"/>
              </a:spcAft>
              <a:buSzPct val="111111"/>
              <a:buNone/>
            </a:pPr>
            <a:r>
              <a:t/>
            </a:r>
            <a:endParaRPr>
              <a:latin typeface="Proxima Nova Semibold"/>
              <a:ea typeface="Proxima Nova Semibold"/>
              <a:cs typeface="Proxima Nova Semibold"/>
              <a:sym typeface="Proxima Nova Semibold"/>
            </a:endParaRPr>
          </a:p>
        </p:txBody>
      </p:sp>
      <p:sp>
        <p:nvSpPr>
          <p:cNvPr id="161" name="Google Shape;161;p15"/>
          <p:cNvSpPr txBox="1"/>
          <p:nvPr>
            <p:ph idx="1" type="body"/>
          </p:nvPr>
        </p:nvSpPr>
        <p:spPr>
          <a:xfrm>
            <a:off x="311700" y="1152350"/>
            <a:ext cx="8520600" cy="3416400"/>
          </a:xfrm>
          <a:prstGeom prst="rect">
            <a:avLst/>
          </a:prstGeom>
          <a:noFill/>
          <a:ln>
            <a:noFill/>
          </a:ln>
        </p:spPr>
        <p:txBody>
          <a:bodyPr anchorCtr="0" anchor="t" bIns="91425" lIns="91425" spcFirstLastPara="1" rIns="91425" wrap="square" tIns="91425">
            <a:normAutofit/>
          </a:bodyPr>
          <a:lstStyle/>
          <a:p>
            <a:pPr indent="-336550" lvl="0" marL="457200" rtl="0" algn="l">
              <a:lnSpc>
                <a:spcPct val="115000"/>
              </a:lnSpc>
              <a:spcBef>
                <a:spcPts val="0"/>
              </a:spcBef>
              <a:spcAft>
                <a:spcPts val="0"/>
              </a:spcAft>
              <a:buClr>
                <a:srgbClr val="FFFFFF"/>
              </a:buClr>
              <a:buSzPts val="1700"/>
              <a:buFont typeface="Proxima Nova"/>
              <a:buChar char="●"/>
            </a:pPr>
            <a:r>
              <a:rPr lang="en" u="sng">
                <a:solidFill>
                  <a:srgbClr val="FFFFFF"/>
                </a:solidFill>
                <a:latin typeface="Proxima Nova"/>
                <a:ea typeface="Proxima Nova"/>
                <a:cs typeface="Proxima Nova"/>
                <a:sym typeface="Proxima Nova"/>
                <a:hlinkClick r:id="rId3">
                  <a:extLst>
                    <a:ext uri="{A12FA001-AC4F-418D-AE19-62706E023703}">
                      <ahyp:hlinkClr val="tx"/>
                    </a:ext>
                  </a:extLst>
                </a:hlinkClick>
              </a:rPr>
              <a:t>Privacy attitudes and privacy behaviour: A review of current research on the privacy paradox phenomenon - ScienceDirect</a:t>
            </a:r>
            <a:r>
              <a:rPr lang="en">
                <a:solidFill>
                  <a:srgbClr val="FFFFFF"/>
                </a:solidFill>
                <a:latin typeface="Proxima Nova"/>
                <a:ea typeface="Proxima Nova"/>
                <a:cs typeface="Proxima Nova"/>
                <a:sym typeface="Proxima Nova"/>
              </a:rPr>
              <a:t> </a:t>
            </a:r>
            <a:endParaRPr sz="1700">
              <a:solidFill>
                <a:srgbClr val="FFFFFF"/>
              </a:solidFill>
              <a:latin typeface="Proxima Nova"/>
              <a:ea typeface="Proxima Nova"/>
              <a:cs typeface="Proxima Nova"/>
              <a:sym typeface="Proxima Nova"/>
            </a:endParaRPr>
          </a:p>
          <a:p>
            <a:pPr indent="0" lvl="0" marL="457200" rtl="0" algn="l">
              <a:lnSpc>
                <a:spcPct val="115000"/>
              </a:lnSpc>
              <a:spcBef>
                <a:spcPts val="0"/>
              </a:spcBef>
              <a:spcAft>
                <a:spcPts val="0"/>
              </a:spcAft>
              <a:buSzPts val="1400"/>
              <a:buNone/>
            </a:pPr>
            <a:r>
              <a:t/>
            </a:r>
            <a:endParaRPr>
              <a:solidFill>
                <a:srgbClr val="FFFFFF"/>
              </a:solidFill>
              <a:latin typeface="Proxima Nova"/>
              <a:ea typeface="Proxima Nova"/>
              <a:cs typeface="Proxima Nova"/>
              <a:sym typeface="Proxima Nova"/>
            </a:endParaRPr>
          </a:p>
          <a:p>
            <a:pPr indent="-336550" lvl="0" marL="457200" rtl="0" algn="l">
              <a:lnSpc>
                <a:spcPct val="115000"/>
              </a:lnSpc>
              <a:spcBef>
                <a:spcPts val="0"/>
              </a:spcBef>
              <a:spcAft>
                <a:spcPts val="0"/>
              </a:spcAft>
              <a:buClr>
                <a:srgbClr val="FFFFFF"/>
              </a:buClr>
              <a:buSzPts val="1700"/>
              <a:buFont typeface="Proxima Nova"/>
              <a:buChar char="●"/>
            </a:pPr>
            <a:r>
              <a:rPr lang="en" u="sng">
                <a:solidFill>
                  <a:srgbClr val="FFFFFF"/>
                </a:solidFill>
                <a:latin typeface="Proxima Nova"/>
                <a:ea typeface="Proxima Nova"/>
                <a:cs typeface="Proxima Nova"/>
                <a:sym typeface="Proxima Nova"/>
                <a:hlinkClick r:id="rId4">
                  <a:extLst>
                    <a:ext uri="{A12FA001-AC4F-418D-AE19-62706E023703}">
                      <ahyp:hlinkClr val="tx"/>
                    </a:ext>
                  </a:extLst>
                </a:hlinkClick>
              </a:rPr>
              <a:t>Revisiting the Privacy Paradox on Social Media: An Analysis of Privacy Practices Associated with Facebook and Twitter | Canadian Journal of Communication</a:t>
            </a:r>
            <a:r>
              <a:rPr lang="en">
                <a:solidFill>
                  <a:srgbClr val="FFFFFF"/>
                </a:solidFill>
                <a:latin typeface="Proxima Nova"/>
                <a:ea typeface="Proxima Nova"/>
                <a:cs typeface="Proxima Nova"/>
                <a:sym typeface="Proxima Nova"/>
              </a:rPr>
              <a:t> </a:t>
            </a:r>
            <a:endParaRPr sz="1700">
              <a:solidFill>
                <a:srgbClr val="FFFFFF"/>
              </a:solidFill>
              <a:latin typeface="Proxima Nova"/>
              <a:ea typeface="Proxima Nova"/>
              <a:cs typeface="Proxima Nova"/>
              <a:sym typeface="Proxima Nova"/>
            </a:endParaRPr>
          </a:p>
          <a:p>
            <a:pPr indent="0" lvl="0" marL="457200" rtl="0" algn="l">
              <a:lnSpc>
                <a:spcPct val="115000"/>
              </a:lnSpc>
              <a:spcBef>
                <a:spcPts val="0"/>
              </a:spcBef>
              <a:spcAft>
                <a:spcPts val="0"/>
              </a:spcAft>
              <a:buSzPts val="1400"/>
              <a:buNone/>
            </a:pPr>
            <a:r>
              <a:t/>
            </a:r>
            <a:endParaRPr>
              <a:solidFill>
                <a:srgbClr val="FFFFFF"/>
              </a:solidFill>
              <a:latin typeface="Proxima Nova"/>
              <a:ea typeface="Proxima Nova"/>
              <a:cs typeface="Proxima Nova"/>
              <a:sym typeface="Proxima Nova"/>
            </a:endParaRPr>
          </a:p>
          <a:p>
            <a:pPr indent="-336550" lvl="0" marL="457200" rtl="0" algn="l">
              <a:lnSpc>
                <a:spcPct val="115000"/>
              </a:lnSpc>
              <a:spcBef>
                <a:spcPts val="0"/>
              </a:spcBef>
              <a:spcAft>
                <a:spcPts val="0"/>
              </a:spcAft>
              <a:buClr>
                <a:srgbClr val="FFFFFF"/>
              </a:buClr>
              <a:buSzPts val="1700"/>
              <a:buFont typeface="Proxima Nova"/>
              <a:buChar char="●"/>
            </a:pPr>
            <a:r>
              <a:rPr lang="en" u="sng">
                <a:solidFill>
                  <a:srgbClr val="FFFFFF"/>
                </a:solidFill>
                <a:latin typeface="Proxima Nova"/>
                <a:ea typeface="Proxima Nova"/>
                <a:cs typeface="Proxima Nova"/>
                <a:sym typeface="Proxima Nova"/>
                <a:hlinkClick r:id="rId5">
                  <a:extLst>
                    <a:ext uri="{A12FA001-AC4F-418D-AE19-62706E023703}">
                      <ahyp:hlinkClr val="tx"/>
                    </a:ext>
                  </a:extLst>
                </a:hlinkClick>
              </a:rPr>
              <a:t>A New Privacy Paradox: Young People and Privacy on Social Network Sites</a:t>
            </a:r>
            <a:r>
              <a:rPr lang="en">
                <a:solidFill>
                  <a:srgbClr val="FFFFFF"/>
                </a:solidFill>
                <a:latin typeface="Proxima Nova"/>
                <a:ea typeface="Proxima Nova"/>
                <a:cs typeface="Proxima Nova"/>
                <a:sym typeface="Proxima Nova"/>
              </a:rPr>
              <a:t> </a:t>
            </a:r>
            <a:endParaRPr sz="1700">
              <a:solidFill>
                <a:srgbClr val="FFFFFF"/>
              </a:solidFill>
              <a:latin typeface="Proxima Nova"/>
              <a:ea typeface="Proxima Nova"/>
              <a:cs typeface="Proxima Nova"/>
              <a:sym typeface="Proxima Nov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6"/>
          <p:cNvSpPr txBox="1"/>
          <p:nvPr>
            <p:ph type="title"/>
          </p:nvPr>
        </p:nvSpPr>
        <p:spPr>
          <a:xfrm>
            <a:off x="1532325" y="263250"/>
            <a:ext cx="6267600" cy="46170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4800"/>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Proxima Nova Semibold"/>
                <a:ea typeface="Proxima Nova Semibold"/>
                <a:cs typeface="Proxima Nova Semibold"/>
                <a:sym typeface="Proxima Nova Semibold"/>
              </a:rPr>
              <a:t>Research Framework</a:t>
            </a:r>
            <a:endParaRPr>
              <a:latin typeface="Proxima Nova Semibold"/>
              <a:ea typeface="Proxima Nova Semibold"/>
              <a:cs typeface="Proxima Nova Semibold"/>
              <a:sym typeface="Proxima Nova Semibold"/>
            </a:endParaRPr>
          </a:p>
        </p:txBody>
      </p:sp>
      <p:pic>
        <p:nvPicPr>
          <p:cNvPr id="70" name="Google Shape;70;p2"/>
          <p:cNvPicPr preferRelativeResize="0"/>
          <p:nvPr/>
        </p:nvPicPr>
        <p:blipFill rotWithShape="1">
          <a:blip r:embed="rId3">
            <a:alphaModFix/>
          </a:blip>
          <a:srcRect b="0" l="0" r="0" t="0"/>
          <a:stretch/>
        </p:blipFill>
        <p:spPr>
          <a:xfrm>
            <a:off x="4159525" y="0"/>
            <a:ext cx="4984476" cy="5028675"/>
          </a:xfrm>
          <a:prstGeom prst="rect">
            <a:avLst/>
          </a:prstGeom>
          <a:noFill/>
          <a:ln>
            <a:noFill/>
          </a:ln>
        </p:spPr>
      </p:pic>
      <p:sp>
        <p:nvSpPr>
          <p:cNvPr id="71" name="Google Shape;71;p2"/>
          <p:cNvSpPr txBox="1"/>
          <p:nvPr>
            <p:ph idx="1" type="body"/>
          </p:nvPr>
        </p:nvSpPr>
        <p:spPr>
          <a:xfrm>
            <a:off x="202025" y="1097650"/>
            <a:ext cx="6323400" cy="3268800"/>
          </a:xfrm>
          <a:prstGeom prst="rect">
            <a:avLst/>
          </a:prstGeom>
          <a:noFill/>
          <a:ln>
            <a:noFill/>
          </a:ln>
        </p:spPr>
        <p:txBody>
          <a:bodyPr anchorCtr="0" anchor="t" bIns="91425" lIns="91425" spcFirstLastPara="1" rIns="91425" wrap="square" tIns="91425">
            <a:normAutofit/>
          </a:bodyPr>
          <a:lstStyle/>
          <a:p>
            <a:pPr indent="-352425" lvl="0" marL="457200" rtl="0" algn="l">
              <a:lnSpc>
                <a:spcPct val="150000"/>
              </a:lnSpc>
              <a:spcBef>
                <a:spcPts val="0"/>
              </a:spcBef>
              <a:spcAft>
                <a:spcPts val="0"/>
              </a:spcAft>
              <a:buClr>
                <a:srgbClr val="14171A"/>
              </a:buClr>
              <a:buSzPts val="1950"/>
              <a:buFont typeface="Proxima Nova"/>
              <a:buChar char="●"/>
            </a:pPr>
            <a:r>
              <a:rPr b="1" lang="en">
                <a:solidFill>
                  <a:srgbClr val="14171A"/>
                </a:solidFill>
                <a:latin typeface="Proxima Nova"/>
                <a:ea typeface="Proxima Nova"/>
                <a:cs typeface="Proxima Nova"/>
                <a:sym typeface="Proxima Nova"/>
              </a:rPr>
              <a:t>Independent Variable (IV): Psychological Drivers of Social Media Usage</a:t>
            </a:r>
            <a:endParaRPr b="1">
              <a:solidFill>
                <a:srgbClr val="14171A"/>
              </a:solidFill>
              <a:latin typeface="Proxima Nova"/>
              <a:ea typeface="Proxima Nova"/>
              <a:cs typeface="Proxima Nova"/>
              <a:sym typeface="Proxima Nova"/>
            </a:endParaRPr>
          </a:p>
          <a:p>
            <a:pPr indent="0" lvl="0" marL="457200" rtl="0" algn="l">
              <a:lnSpc>
                <a:spcPct val="150000"/>
              </a:lnSpc>
              <a:spcBef>
                <a:spcPts val="900"/>
              </a:spcBef>
              <a:spcAft>
                <a:spcPts val="0"/>
              </a:spcAft>
              <a:buSzPts val="1400"/>
              <a:buNone/>
            </a:pPr>
            <a:r>
              <a:rPr lang="en">
                <a:solidFill>
                  <a:srgbClr val="14171A"/>
                </a:solidFill>
                <a:latin typeface="Proxima Nova"/>
                <a:ea typeface="Proxima Nova"/>
                <a:cs typeface="Proxima Nova"/>
                <a:sym typeface="Proxima Nova"/>
              </a:rPr>
              <a:t>The psychological motivations influencing individuals' utilization of social media platforms.</a:t>
            </a:r>
            <a:endParaRPr>
              <a:solidFill>
                <a:srgbClr val="14171A"/>
              </a:solidFill>
              <a:latin typeface="Proxima Nova"/>
              <a:ea typeface="Proxima Nova"/>
              <a:cs typeface="Proxima Nova"/>
              <a:sym typeface="Proxima Nova"/>
            </a:endParaRPr>
          </a:p>
          <a:p>
            <a:pPr indent="-352425" lvl="0" marL="457200" rtl="0" algn="l">
              <a:lnSpc>
                <a:spcPct val="150000"/>
              </a:lnSpc>
              <a:spcBef>
                <a:spcPts val="900"/>
              </a:spcBef>
              <a:spcAft>
                <a:spcPts val="0"/>
              </a:spcAft>
              <a:buClr>
                <a:srgbClr val="14171A"/>
              </a:buClr>
              <a:buSzPts val="1950"/>
              <a:buFont typeface="Proxima Nova"/>
              <a:buChar char="●"/>
            </a:pPr>
            <a:r>
              <a:rPr b="1" lang="en">
                <a:solidFill>
                  <a:srgbClr val="14171A"/>
                </a:solidFill>
                <a:latin typeface="Proxima Nova"/>
                <a:ea typeface="Proxima Nova"/>
                <a:cs typeface="Proxima Nova"/>
                <a:sym typeface="Proxima Nova"/>
              </a:rPr>
              <a:t>Dependent Variable (DV): Platform Usage Decision</a:t>
            </a:r>
            <a:endParaRPr b="1">
              <a:solidFill>
                <a:srgbClr val="14171A"/>
              </a:solidFill>
              <a:latin typeface="Proxima Nova"/>
              <a:ea typeface="Proxima Nova"/>
              <a:cs typeface="Proxima Nova"/>
              <a:sym typeface="Proxima Nova"/>
            </a:endParaRPr>
          </a:p>
          <a:p>
            <a:pPr indent="0" lvl="0" marL="457200" rtl="0" algn="l">
              <a:lnSpc>
                <a:spcPct val="150000"/>
              </a:lnSpc>
              <a:spcBef>
                <a:spcPts val="900"/>
              </a:spcBef>
              <a:spcAft>
                <a:spcPts val="900"/>
              </a:spcAft>
              <a:buSzPts val="1400"/>
              <a:buNone/>
            </a:pPr>
            <a:r>
              <a:rPr lang="en">
                <a:solidFill>
                  <a:srgbClr val="14171A"/>
                </a:solidFill>
                <a:latin typeface="Proxima Nova"/>
                <a:ea typeface="Proxima Nova"/>
                <a:cs typeface="Proxima Nova"/>
                <a:sym typeface="Proxima Nova"/>
              </a:rPr>
              <a:t>Decisions made by individuals regarding their engagement with social media platforms.</a:t>
            </a:r>
            <a:endParaRPr>
              <a:solidFill>
                <a:srgbClr val="14171A"/>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5" name="Shape 75"/>
        <p:cNvGrpSpPr/>
        <p:nvPr/>
      </p:nvGrpSpPr>
      <p:grpSpPr>
        <a:xfrm>
          <a:off x="0" y="0"/>
          <a:ext cx="0" cy="0"/>
          <a:chOff x="0" y="0"/>
          <a:chExt cx="0" cy="0"/>
        </a:xfrm>
      </p:grpSpPr>
      <p:sp>
        <p:nvSpPr>
          <p:cNvPr id="76" name="Google Shape;76;p3"/>
          <p:cNvSpPr txBox="1"/>
          <p:nvPr>
            <p:ph idx="2" type="body"/>
          </p:nvPr>
        </p:nvSpPr>
        <p:spPr>
          <a:xfrm>
            <a:off x="36775" y="1332600"/>
            <a:ext cx="4499700" cy="3695100"/>
          </a:xfrm>
          <a:prstGeom prst="rect">
            <a:avLst/>
          </a:prstGeom>
          <a:noFill/>
          <a:ln>
            <a:noFill/>
          </a:ln>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Clr>
                <a:schemeClr val="dk1"/>
              </a:buClr>
              <a:buSzPts val="1300"/>
              <a:buFont typeface="Proxima Nova"/>
              <a:buChar char="●"/>
            </a:pPr>
            <a:r>
              <a:rPr lang="en" sz="1300">
                <a:solidFill>
                  <a:schemeClr val="dk1"/>
                </a:solidFill>
              </a:rPr>
              <a:t>Despite privacy concerns, social media offers a platform for staying connected with friends and family worldwide.</a:t>
            </a:r>
            <a:endParaRPr sz="1300">
              <a:solidFill>
                <a:schemeClr val="dk1"/>
              </a:solidFill>
            </a:endParaRPr>
          </a:p>
          <a:p>
            <a:pPr indent="-311150" lvl="0" marL="457200" rtl="0" algn="l">
              <a:lnSpc>
                <a:spcPct val="150000"/>
              </a:lnSpc>
              <a:spcBef>
                <a:spcPts val="0"/>
              </a:spcBef>
              <a:spcAft>
                <a:spcPts val="0"/>
              </a:spcAft>
              <a:buClr>
                <a:schemeClr val="dk1"/>
              </a:buClr>
              <a:buSzPts val="1300"/>
              <a:buFont typeface="Proxima Nova"/>
              <a:buChar char="●"/>
            </a:pPr>
            <a:r>
              <a:rPr lang="en" sz="1300">
                <a:solidFill>
                  <a:schemeClr val="dk1"/>
                </a:solidFill>
              </a:rPr>
              <a:t>Social media allows individuals to express themselves freely and showcase their creativity through posts and updates.</a:t>
            </a:r>
            <a:endParaRPr sz="1300">
              <a:solidFill>
                <a:schemeClr val="dk1"/>
              </a:solidFill>
            </a:endParaRPr>
          </a:p>
          <a:p>
            <a:pPr indent="-311150" lvl="0" marL="457200" rtl="0" algn="l">
              <a:lnSpc>
                <a:spcPct val="150000"/>
              </a:lnSpc>
              <a:spcBef>
                <a:spcPts val="0"/>
              </a:spcBef>
              <a:spcAft>
                <a:spcPts val="0"/>
              </a:spcAft>
              <a:buClr>
                <a:schemeClr val="dk1"/>
              </a:buClr>
              <a:buSzPts val="1300"/>
              <a:buFont typeface="Proxima Nova"/>
              <a:buChar char="●"/>
            </a:pPr>
            <a:r>
              <a:rPr lang="en" sz="1300">
                <a:solidFill>
                  <a:schemeClr val="dk1"/>
                </a:solidFill>
              </a:rPr>
              <a:t>Engaging with social media can provide opportunities for networking and career advancement through online connections.</a:t>
            </a:r>
            <a:endParaRPr sz="1300">
              <a:solidFill>
                <a:schemeClr val="dk1"/>
              </a:solidFill>
            </a:endParaRPr>
          </a:p>
        </p:txBody>
      </p:sp>
      <p:sp>
        <p:nvSpPr>
          <p:cNvPr id="77" name="Google Shape;77;p3"/>
          <p:cNvSpPr txBox="1"/>
          <p:nvPr/>
        </p:nvSpPr>
        <p:spPr>
          <a:xfrm>
            <a:off x="334050" y="294550"/>
            <a:ext cx="8255100" cy="45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000000"/>
                </a:solidFill>
                <a:latin typeface="Proxima Nova Semibold"/>
                <a:ea typeface="Proxima Nova Semibold"/>
                <a:cs typeface="Proxima Nova Semibold"/>
                <a:sym typeface="Proxima Nova Semibold"/>
              </a:rPr>
              <a:t>Privacy Paradox</a:t>
            </a:r>
            <a:endParaRPr b="0" i="0" sz="2400" u="none" cap="none" strike="noStrike">
              <a:solidFill>
                <a:srgbClr val="000000"/>
              </a:solidFill>
              <a:latin typeface="Proxima Nova Semibold"/>
              <a:ea typeface="Proxima Nova Semibold"/>
              <a:cs typeface="Proxima Nova Semibold"/>
              <a:sym typeface="Proxima Nova Semibold"/>
            </a:endParaRPr>
          </a:p>
        </p:txBody>
      </p:sp>
      <p:sp>
        <p:nvSpPr>
          <p:cNvPr id="78" name="Google Shape;78;p3"/>
          <p:cNvSpPr txBox="1"/>
          <p:nvPr/>
        </p:nvSpPr>
        <p:spPr>
          <a:xfrm>
            <a:off x="487800" y="980025"/>
            <a:ext cx="3837000" cy="45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Proxima Nova"/>
                <a:ea typeface="Proxima Nova"/>
                <a:cs typeface="Proxima Nova"/>
                <a:sym typeface="Proxima Nova"/>
              </a:rPr>
              <a:t>Benefits</a:t>
            </a:r>
            <a:endParaRPr b="1" i="0" sz="1400" u="none" cap="none" strike="noStrike">
              <a:solidFill>
                <a:schemeClr val="dk1"/>
              </a:solidFill>
              <a:latin typeface="Proxima Nova"/>
              <a:ea typeface="Proxima Nova"/>
              <a:cs typeface="Proxima Nova"/>
              <a:sym typeface="Proxima Nova"/>
            </a:endParaRPr>
          </a:p>
        </p:txBody>
      </p:sp>
      <p:sp>
        <p:nvSpPr>
          <p:cNvPr id="79" name="Google Shape;79;p3"/>
          <p:cNvSpPr txBox="1"/>
          <p:nvPr/>
        </p:nvSpPr>
        <p:spPr>
          <a:xfrm>
            <a:off x="4939550" y="980025"/>
            <a:ext cx="3837000" cy="45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Proxima Nova"/>
                <a:ea typeface="Proxima Nova"/>
                <a:cs typeface="Proxima Nova"/>
                <a:sym typeface="Proxima Nova"/>
              </a:rPr>
              <a:t>Concerns</a:t>
            </a:r>
            <a:endParaRPr b="1" i="0" sz="1400" u="none" cap="none" strike="noStrike">
              <a:solidFill>
                <a:srgbClr val="FFFFFF"/>
              </a:solidFill>
              <a:latin typeface="Proxima Nova"/>
              <a:ea typeface="Proxima Nova"/>
              <a:cs typeface="Proxima Nova"/>
              <a:sym typeface="Proxima Nova"/>
            </a:endParaRPr>
          </a:p>
        </p:txBody>
      </p:sp>
      <p:sp>
        <p:nvSpPr>
          <p:cNvPr id="80" name="Google Shape;80;p3"/>
          <p:cNvSpPr txBox="1"/>
          <p:nvPr>
            <p:ph idx="2" type="body"/>
          </p:nvPr>
        </p:nvSpPr>
        <p:spPr>
          <a:xfrm>
            <a:off x="4572000" y="1332600"/>
            <a:ext cx="4499700" cy="3695100"/>
          </a:xfrm>
          <a:prstGeom prst="rect">
            <a:avLst/>
          </a:prstGeom>
          <a:noFill/>
          <a:ln>
            <a:noFill/>
          </a:ln>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Clr>
                <a:schemeClr val="lt1"/>
              </a:buClr>
              <a:buSzPts val="1300"/>
              <a:buFont typeface="Proxima Nova"/>
              <a:buChar char="●"/>
            </a:pPr>
            <a:r>
              <a:rPr lang="en" sz="1300"/>
              <a:t>Users may unknowingly share personal information that could be exploited by malicious actors for identity theft or fraud.</a:t>
            </a:r>
            <a:endParaRPr sz="1300"/>
          </a:p>
          <a:p>
            <a:pPr indent="-311150" lvl="0" marL="457200" rtl="0" algn="l">
              <a:lnSpc>
                <a:spcPct val="150000"/>
              </a:lnSpc>
              <a:spcBef>
                <a:spcPts val="0"/>
              </a:spcBef>
              <a:spcAft>
                <a:spcPts val="0"/>
              </a:spcAft>
              <a:buClr>
                <a:schemeClr val="lt1"/>
              </a:buClr>
              <a:buSzPts val="1300"/>
              <a:buFont typeface="Proxima Nova"/>
              <a:buChar char="●"/>
            </a:pPr>
            <a:r>
              <a:rPr lang="en" sz="1300"/>
              <a:t>Social media platforms track user behavior and preferences, leading to targeted advertisements and potential invasion of privacy.</a:t>
            </a:r>
            <a:endParaRPr sz="1300"/>
          </a:p>
          <a:p>
            <a:pPr indent="-311150" lvl="0" marL="457200" rtl="0" algn="l">
              <a:lnSpc>
                <a:spcPct val="150000"/>
              </a:lnSpc>
              <a:spcBef>
                <a:spcPts val="0"/>
              </a:spcBef>
              <a:spcAft>
                <a:spcPts val="0"/>
              </a:spcAft>
              <a:buClr>
                <a:schemeClr val="lt1"/>
              </a:buClr>
              <a:buSzPts val="1300"/>
              <a:buFont typeface="Proxima Nova"/>
              <a:buChar char="●"/>
            </a:pPr>
            <a:r>
              <a:rPr lang="en" sz="1300"/>
              <a:t>Oversharing on social media can result in unintended consequences, such as sharing sensitive information with a wider audience than intended.</a:t>
            </a:r>
            <a:endParaRPr sz="1300"/>
          </a:p>
          <a:p>
            <a:pPr indent="0" lvl="0" marL="0" rtl="0" algn="l">
              <a:lnSpc>
                <a:spcPct val="115000"/>
              </a:lnSpc>
              <a:spcBef>
                <a:spcPts val="0"/>
              </a:spcBef>
              <a:spcAft>
                <a:spcPts val="1200"/>
              </a:spcAft>
              <a:buSzPts val="1800"/>
              <a:buNone/>
            </a:pPr>
            <a:r>
              <a:t/>
            </a:r>
            <a:endParaRPr sz="2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4" name="Shape 84"/>
        <p:cNvGrpSpPr/>
        <p:nvPr/>
      </p:nvGrpSpPr>
      <p:grpSpPr>
        <a:xfrm>
          <a:off x="0" y="0"/>
          <a:ext cx="0" cy="0"/>
          <a:chOff x="0" y="0"/>
          <a:chExt cx="0" cy="0"/>
        </a:xfrm>
      </p:grpSpPr>
      <p:pic>
        <p:nvPicPr>
          <p:cNvPr id="85" name="Google Shape;85;p4" title="Chart"/>
          <p:cNvPicPr preferRelativeResize="0"/>
          <p:nvPr/>
        </p:nvPicPr>
        <p:blipFill rotWithShape="1">
          <a:blip r:embed="rId3">
            <a:alphaModFix/>
          </a:blip>
          <a:srcRect b="0" l="0" r="0" t="0"/>
          <a:stretch/>
        </p:blipFill>
        <p:spPr>
          <a:xfrm>
            <a:off x="278595" y="889674"/>
            <a:ext cx="4279650" cy="2646250"/>
          </a:xfrm>
          <a:prstGeom prst="rect">
            <a:avLst/>
          </a:prstGeom>
          <a:noFill/>
          <a:ln>
            <a:noFill/>
          </a:ln>
        </p:spPr>
      </p:pic>
      <p:pic>
        <p:nvPicPr>
          <p:cNvPr id="86" name="Google Shape;86;p4" title="Points scored"/>
          <p:cNvPicPr preferRelativeResize="0"/>
          <p:nvPr/>
        </p:nvPicPr>
        <p:blipFill rotWithShape="1">
          <a:blip r:embed="rId4">
            <a:alphaModFix/>
          </a:blip>
          <a:srcRect b="0" l="0" r="0" t="0"/>
          <a:stretch/>
        </p:blipFill>
        <p:spPr>
          <a:xfrm>
            <a:off x="4689025" y="889675"/>
            <a:ext cx="4159176" cy="2646250"/>
          </a:xfrm>
          <a:prstGeom prst="rect">
            <a:avLst/>
          </a:prstGeom>
          <a:noFill/>
          <a:ln>
            <a:noFill/>
          </a:ln>
        </p:spPr>
      </p:pic>
      <p:sp>
        <p:nvSpPr>
          <p:cNvPr id="87" name="Google Shape;87;p4"/>
          <p:cNvSpPr txBox="1"/>
          <p:nvPr/>
        </p:nvSpPr>
        <p:spPr>
          <a:xfrm>
            <a:off x="240600" y="225850"/>
            <a:ext cx="48612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chemeClr val="lt1"/>
                </a:solidFill>
                <a:latin typeface="Proxima Nova Semibold"/>
                <a:ea typeface="Proxima Nova Semibold"/>
                <a:cs typeface="Proxima Nova Semibold"/>
                <a:sym typeface="Proxima Nova Semibold"/>
              </a:rPr>
              <a:t>Why a Paradox?</a:t>
            </a:r>
            <a:endParaRPr b="0" i="0" sz="2800" u="none" cap="none" strike="noStrike">
              <a:solidFill>
                <a:schemeClr val="lt1"/>
              </a:solidFill>
              <a:latin typeface="Proxima Nova Semibold"/>
              <a:ea typeface="Proxima Nova Semibold"/>
              <a:cs typeface="Proxima Nova Semibold"/>
              <a:sym typeface="Proxima Nova Semibold"/>
            </a:endParaRPr>
          </a:p>
        </p:txBody>
      </p:sp>
      <p:sp>
        <p:nvSpPr>
          <p:cNvPr id="88" name="Google Shape;88;p4"/>
          <p:cNvSpPr txBox="1"/>
          <p:nvPr/>
        </p:nvSpPr>
        <p:spPr>
          <a:xfrm>
            <a:off x="280450" y="3667600"/>
            <a:ext cx="4329600" cy="1164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Proxima Nova"/>
                <a:ea typeface="Proxima Nova"/>
                <a:cs typeface="Proxima Nova"/>
                <a:sym typeface="Proxima Nova"/>
              </a:rPr>
              <a:t>Most users kept using social media apps without being concerned about their privacy</a:t>
            </a:r>
            <a:endParaRPr b="0" i="0" sz="1800" u="none" cap="none" strike="noStrike">
              <a:solidFill>
                <a:schemeClr val="lt1"/>
              </a:solidFill>
              <a:latin typeface="Proxima Nova"/>
              <a:ea typeface="Proxima Nova"/>
              <a:cs typeface="Proxima Nova"/>
              <a:sym typeface="Proxima Nova"/>
            </a:endParaRPr>
          </a:p>
        </p:txBody>
      </p:sp>
      <p:sp>
        <p:nvSpPr>
          <p:cNvPr id="89" name="Google Shape;89;p4"/>
          <p:cNvSpPr txBox="1"/>
          <p:nvPr/>
        </p:nvSpPr>
        <p:spPr>
          <a:xfrm>
            <a:off x="4706200" y="3638725"/>
            <a:ext cx="4159200" cy="1164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Proxima Nova"/>
                <a:ea typeface="Proxima Nova"/>
                <a:cs typeface="Proxima Nova"/>
                <a:sym typeface="Proxima Nova"/>
              </a:rPr>
              <a:t>60% of the users that responded to the survey felt that their privacy got invaded while using these apps</a:t>
            </a:r>
            <a:endParaRPr b="0" i="0" sz="1800" u="none" cap="none" strike="noStrike">
              <a:solidFill>
                <a:schemeClr val="lt1"/>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3" name="Shape 93"/>
        <p:cNvGrpSpPr/>
        <p:nvPr/>
      </p:nvGrpSpPr>
      <p:grpSpPr>
        <a:xfrm>
          <a:off x="0" y="0"/>
          <a:ext cx="0" cy="0"/>
          <a:chOff x="0" y="0"/>
          <a:chExt cx="0" cy="0"/>
        </a:xfrm>
      </p:grpSpPr>
      <p:sp>
        <p:nvSpPr>
          <p:cNvPr id="94" name="Google Shape;94;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chemeClr val="lt1"/>
                </a:solidFill>
                <a:latin typeface="Proxima Nova Semibold"/>
                <a:ea typeface="Proxima Nova Semibold"/>
                <a:cs typeface="Proxima Nova Semibold"/>
                <a:sym typeface="Proxima Nova Semibold"/>
              </a:rPr>
              <a:t>Driving Factors</a:t>
            </a:r>
            <a:endParaRPr>
              <a:solidFill>
                <a:schemeClr val="lt1"/>
              </a:solidFill>
              <a:latin typeface="Proxima Nova Semibold"/>
              <a:ea typeface="Proxima Nova Semibold"/>
              <a:cs typeface="Proxima Nova Semibold"/>
              <a:sym typeface="Proxima Nova Semibold"/>
            </a:endParaRPr>
          </a:p>
        </p:txBody>
      </p:sp>
      <p:sp>
        <p:nvSpPr>
          <p:cNvPr id="95" name="Google Shape;95;p5"/>
          <p:cNvSpPr txBox="1"/>
          <p:nvPr>
            <p:ph idx="1" type="body"/>
          </p:nvPr>
        </p:nvSpPr>
        <p:spPr>
          <a:xfrm>
            <a:off x="202025" y="1097650"/>
            <a:ext cx="6323400" cy="3268800"/>
          </a:xfrm>
          <a:prstGeom prst="rect">
            <a:avLst/>
          </a:prstGeom>
          <a:noFill/>
          <a:ln>
            <a:noFill/>
          </a:ln>
        </p:spPr>
        <p:txBody>
          <a:bodyPr anchorCtr="0" anchor="t" bIns="91425" lIns="91425" spcFirstLastPara="1" rIns="91425" wrap="square" tIns="91425">
            <a:normAutofit/>
          </a:bodyPr>
          <a:lstStyle/>
          <a:p>
            <a:pPr indent="-317500" lvl="0" marL="457200" rtl="0" algn="l">
              <a:lnSpc>
                <a:spcPct val="150000"/>
              </a:lnSpc>
              <a:spcBef>
                <a:spcPts val="0"/>
              </a:spcBef>
              <a:spcAft>
                <a:spcPts val="0"/>
              </a:spcAft>
              <a:buClr>
                <a:schemeClr val="lt1"/>
              </a:buClr>
              <a:buSzPts val="1400"/>
              <a:buChar char="●"/>
            </a:pPr>
            <a:r>
              <a:rPr lang="en">
                <a:solidFill>
                  <a:schemeClr val="lt1"/>
                </a:solidFill>
                <a:highlight>
                  <a:schemeClr val="dk1"/>
                </a:highlight>
                <a:latin typeface="Proxima Nova"/>
                <a:ea typeface="Proxima Nova"/>
                <a:cs typeface="Proxima Nova"/>
                <a:sym typeface="Proxima Nova"/>
              </a:rPr>
              <a:t>Connectivity and Networking</a:t>
            </a:r>
            <a:endParaRPr>
              <a:solidFill>
                <a:schemeClr val="lt1"/>
              </a:solidFill>
              <a:highlight>
                <a:schemeClr val="dk1"/>
              </a:highlight>
              <a:latin typeface="Proxima Nova"/>
              <a:ea typeface="Proxima Nova"/>
              <a:cs typeface="Proxima Nova"/>
              <a:sym typeface="Proxima Nova"/>
            </a:endParaRPr>
          </a:p>
          <a:p>
            <a:pPr indent="-317500" lvl="0" marL="457200" rtl="0" algn="l">
              <a:lnSpc>
                <a:spcPct val="150000"/>
              </a:lnSpc>
              <a:spcBef>
                <a:spcPts val="0"/>
              </a:spcBef>
              <a:spcAft>
                <a:spcPts val="0"/>
              </a:spcAft>
              <a:buClr>
                <a:schemeClr val="lt1"/>
              </a:buClr>
              <a:buSzPts val="1400"/>
              <a:buChar char="●"/>
            </a:pPr>
            <a:r>
              <a:rPr lang="en">
                <a:solidFill>
                  <a:schemeClr val="lt1"/>
                </a:solidFill>
                <a:highlight>
                  <a:schemeClr val="dk1"/>
                </a:highlight>
                <a:latin typeface="Proxima Nova"/>
                <a:ea typeface="Proxima Nova"/>
                <a:cs typeface="Proxima Nova"/>
                <a:sym typeface="Proxima Nova"/>
              </a:rPr>
              <a:t>Information and Entertainment</a:t>
            </a:r>
            <a:endParaRPr>
              <a:solidFill>
                <a:schemeClr val="lt1"/>
              </a:solidFill>
              <a:highlight>
                <a:schemeClr val="dk1"/>
              </a:highlight>
              <a:latin typeface="Proxima Nova"/>
              <a:ea typeface="Proxima Nova"/>
              <a:cs typeface="Proxima Nova"/>
              <a:sym typeface="Proxima Nova"/>
            </a:endParaRPr>
          </a:p>
          <a:p>
            <a:pPr indent="-317500" lvl="0" marL="457200" rtl="0" algn="l">
              <a:lnSpc>
                <a:spcPct val="150000"/>
              </a:lnSpc>
              <a:spcBef>
                <a:spcPts val="0"/>
              </a:spcBef>
              <a:spcAft>
                <a:spcPts val="0"/>
              </a:spcAft>
              <a:buClr>
                <a:schemeClr val="lt1"/>
              </a:buClr>
              <a:buSzPts val="1400"/>
              <a:buChar char="●"/>
            </a:pPr>
            <a:r>
              <a:rPr lang="en">
                <a:solidFill>
                  <a:schemeClr val="lt1"/>
                </a:solidFill>
                <a:highlight>
                  <a:schemeClr val="dk1"/>
                </a:highlight>
                <a:latin typeface="Proxima Nova"/>
                <a:ea typeface="Proxima Nova"/>
                <a:cs typeface="Proxima Nova"/>
                <a:sym typeface="Proxima Nova"/>
              </a:rPr>
              <a:t>FOMO (Fear of Missing Out)</a:t>
            </a:r>
            <a:endParaRPr>
              <a:solidFill>
                <a:schemeClr val="lt1"/>
              </a:solidFill>
              <a:highlight>
                <a:schemeClr val="dk1"/>
              </a:highlight>
              <a:latin typeface="Proxima Nova"/>
              <a:ea typeface="Proxima Nova"/>
              <a:cs typeface="Proxima Nova"/>
              <a:sym typeface="Proxima Nova"/>
            </a:endParaRPr>
          </a:p>
          <a:p>
            <a:pPr indent="-317500" lvl="0" marL="457200" rtl="0" algn="l">
              <a:lnSpc>
                <a:spcPct val="150000"/>
              </a:lnSpc>
              <a:spcBef>
                <a:spcPts val="0"/>
              </a:spcBef>
              <a:spcAft>
                <a:spcPts val="0"/>
              </a:spcAft>
              <a:buClr>
                <a:schemeClr val="lt1"/>
              </a:buClr>
              <a:buSzPts val="1400"/>
              <a:buChar char="●"/>
            </a:pPr>
            <a:r>
              <a:rPr lang="en">
                <a:solidFill>
                  <a:schemeClr val="lt1"/>
                </a:solidFill>
                <a:highlight>
                  <a:schemeClr val="dk1"/>
                </a:highlight>
                <a:latin typeface="Proxima Nova"/>
                <a:ea typeface="Proxima Nova"/>
                <a:cs typeface="Proxima Nova"/>
                <a:sym typeface="Proxima Nova"/>
              </a:rPr>
              <a:t>Convenience and Accessibility</a:t>
            </a:r>
            <a:endParaRPr>
              <a:solidFill>
                <a:schemeClr val="lt1"/>
              </a:solidFill>
              <a:highlight>
                <a:schemeClr val="dk1"/>
              </a:highlight>
              <a:latin typeface="Proxima Nova"/>
              <a:ea typeface="Proxima Nova"/>
              <a:cs typeface="Proxima Nova"/>
              <a:sym typeface="Proxima Nova"/>
            </a:endParaRPr>
          </a:p>
          <a:p>
            <a:pPr indent="-317500" lvl="0" marL="457200" rtl="0" algn="l">
              <a:lnSpc>
                <a:spcPct val="150000"/>
              </a:lnSpc>
              <a:spcBef>
                <a:spcPts val="0"/>
              </a:spcBef>
              <a:spcAft>
                <a:spcPts val="0"/>
              </a:spcAft>
              <a:buClr>
                <a:schemeClr val="lt1"/>
              </a:buClr>
              <a:buSzPts val="1400"/>
              <a:buChar char="●"/>
            </a:pPr>
            <a:r>
              <a:rPr lang="en">
                <a:solidFill>
                  <a:schemeClr val="lt1"/>
                </a:solidFill>
                <a:highlight>
                  <a:schemeClr val="dk1"/>
                </a:highlight>
                <a:latin typeface="Proxima Nova"/>
                <a:ea typeface="Proxima Nova"/>
                <a:cs typeface="Proxima Nova"/>
                <a:sym typeface="Proxima Nova"/>
              </a:rPr>
              <a:t>Escapism and Distraction</a:t>
            </a:r>
            <a:endParaRPr>
              <a:solidFill>
                <a:schemeClr val="lt1"/>
              </a:solidFill>
              <a:highlight>
                <a:schemeClr val="dk1"/>
              </a:highlight>
              <a:latin typeface="Proxima Nova"/>
              <a:ea typeface="Proxima Nova"/>
              <a:cs typeface="Proxima Nova"/>
              <a:sym typeface="Proxima Nova"/>
            </a:endParaRPr>
          </a:p>
          <a:p>
            <a:pPr indent="-317500" lvl="0" marL="457200" rtl="0" algn="l">
              <a:lnSpc>
                <a:spcPct val="150000"/>
              </a:lnSpc>
              <a:spcBef>
                <a:spcPts val="0"/>
              </a:spcBef>
              <a:spcAft>
                <a:spcPts val="0"/>
              </a:spcAft>
              <a:buClr>
                <a:schemeClr val="lt1"/>
              </a:buClr>
              <a:buSzPts val="1400"/>
              <a:buChar char="●"/>
            </a:pPr>
            <a:r>
              <a:rPr lang="en">
                <a:solidFill>
                  <a:schemeClr val="lt1"/>
                </a:solidFill>
                <a:highlight>
                  <a:schemeClr val="dk1"/>
                </a:highlight>
                <a:latin typeface="Proxima Nova"/>
                <a:ea typeface="Proxima Nova"/>
                <a:cs typeface="Proxima Nova"/>
                <a:sym typeface="Proxima Nova"/>
              </a:rPr>
              <a:t>Social Influence and Trends</a:t>
            </a:r>
            <a:endParaRPr>
              <a:solidFill>
                <a:schemeClr val="lt1"/>
              </a:solidFill>
              <a:highlight>
                <a:schemeClr val="dk1"/>
              </a:highlight>
              <a:latin typeface="Proxima Nova"/>
              <a:ea typeface="Proxima Nova"/>
              <a:cs typeface="Proxima Nova"/>
              <a:sym typeface="Proxima Nova"/>
            </a:endParaRPr>
          </a:p>
          <a:p>
            <a:pPr indent="-317500" lvl="0" marL="457200" rtl="0" algn="l">
              <a:lnSpc>
                <a:spcPct val="150000"/>
              </a:lnSpc>
              <a:spcBef>
                <a:spcPts val="0"/>
              </a:spcBef>
              <a:spcAft>
                <a:spcPts val="0"/>
              </a:spcAft>
              <a:buClr>
                <a:schemeClr val="lt1"/>
              </a:buClr>
              <a:buSzPts val="1400"/>
              <a:buFont typeface="Proxima Nova"/>
              <a:buChar char="●"/>
            </a:pPr>
            <a:r>
              <a:rPr lang="en">
                <a:solidFill>
                  <a:schemeClr val="lt1"/>
                </a:solidFill>
                <a:highlight>
                  <a:schemeClr val="dk1"/>
                </a:highlight>
                <a:latin typeface="Proxima Nova"/>
                <a:ea typeface="Proxima Nova"/>
                <a:cs typeface="Proxima Nova"/>
                <a:sym typeface="Proxima Nova"/>
              </a:rPr>
              <a:t>User Habituation</a:t>
            </a:r>
            <a:endParaRPr>
              <a:solidFill>
                <a:schemeClr val="lt1"/>
              </a:solidFill>
              <a:highlight>
                <a:schemeClr val="dk1"/>
              </a:highlight>
              <a:latin typeface="Proxima Nova"/>
              <a:ea typeface="Proxima Nova"/>
              <a:cs typeface="Proxima Nova"/>
              <a:sym typeface="Proxima Nova"/>
            </a:endParaRPr>
          </a:p>
        </p:txBody>
      </p:sp>
      <p:pic>
        <p:nvPicPr>
          <p:cNvPr id="96" name="Google Shape;96;p5"/>
          <p:cNvPicPr preferRelativeResize="0"/>
          <p:nvPr/>
        </p:nvPicPr>
        <p:blipFill rotWithShape="1">
          <a:blip r:embed="rId3">
            <a:alphaModFix/>
          </a:blip>
          <a:srcRect b="0" l="0" r="0" t="0"/>
          <a:stretch/>
        </p:blipFill>
        <p:spPr>
          <a:xfrm>
            <a:off x="4572000" y="0"/>
            <a:ext cx="4572000" cy="50357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0" name="Shape 100"/>
        <p:cNvGrpSpPr/>
        <p:nvPr/>
      </p:nvGrpSpPr>
      <p:grpSpPr>
        <a:xfrm>
          <a:off x="0" y="0"/>
          <a:ext cx="0" cy="0"/>
          <a:chOff x="0" y="0"/>
          <a:chExt cx="0" cy="0"/>
        </a:xfrm>
      </p:grpSpPr>
      <p:sp>
        <p:nvSpPr>
          <p:cNvPr id="101" name="Google Shape;101;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solidFill>
                  <a:schemeClr val="lt1"/>
                </a:solidFill>
                <a:latin typeface="Proxima Nova Semibold"/>
                <a:ea typeface="Proxima Nova Semibold"/>
                <a:cs typeface="Proxima Nova Semibold"/>
                <a:sym typeface="Proxima Nova Semibold"/>
              </a:rPr>
              <a:t>FOMO as the driving factor</a:t>
            </a:r>
            <a:endParaRPr>
              <a:solidFill>
                <a:schemeClr val="lt1"/>
              </a:solidFill>
              <a:latin typeface="Proxima Nova Semibold"/>
              <a:ea typeface="Proxima Nova Semibold"/>
              <a:cs typeface="Proxima Nova Semibold"/>
              <a:sym typeface="Proxima Nova Semibold"/>
            </a:endParaRPr>
          </a:p>
        </p:txBody>
      </p:sp>
      <p:sp>
        <p:nvSpPr>
          <p:cNvPr id="102" name="Google Shape;102;p6"/>
          <p:cNvSpPr txBox="1"/>
          <p:nvPr>
            <p:ph idx="1" type="body"/>
          </p:nvPr>
        </p:nvSpPr>
        <p:spPr>
          <a:xfrm>
            <a:off x="211650" y="1677500"/>
            <a:ext cx="3405900" cy="2106900"/>
          </a:xfrm>
          <a:prstGeom prst="rect">
            <a:avLst/>
          </a:prstGeom>
          <a:noFill/>
          <a:ln>
            <a:noFill/>
          </a:ln>
        </p:spPr>
        <p:txBody>
          <a:bodyPr anchorCtr="0" anchor="t" bIns="91425" lIns="91425" spcFirstLastPara="1" rIns="91425" wrap="square" tIns="91425">
            <a:normAutofit/>
          </a:bodyPr>
          <a:lstStyle/>
          <a:p>
            <a:pPr indent="0" lvl="0" marL="0" rtl="0" algn="just">
              <a:lnSpc>
                <a:spcPct val="150000"/>
              </a:lnSpc>
              <a:spcBef>
                <a:spcPts val="0"/>
              </a:spcBef>
              <a:spcAft>
                <a:spcPts val="900"/>
              </a:spcAft>
              <a:buSzPts val="1400"/>
              <a:buNone/>
            </a:pPr>
            <a:r>
              <a:rPr lang="en">
                <a:solidFill>
                  <a:schemeClr val="lt1"/>
                </a:solidFill>
                <a:highlight>
                  <a:schemeClr val="dk1"/>
                </a:highlight>
                <a:latin typeface="Proxima Nova"/>
                <a:ea typeface="Proxima Nova"/>
                <a:cs typeface="Proxima Nova"/>
                <a:sym typeface="Proxima Nova"/>
              </a:rPr>
              <a:t>From the interviews and surveys conducted, the leading factor for using Social media was found out to be FOMO or the Fear Of Missing Out</a:t>
            </a:r>
            <a:endParaRPr>
              <a:solidFill>
                <a:schemeClr val="lt1"/>
              </a:solidFill>
              <a:highlight>
                <a:schemeClr val="dk1"/>
              </a:highlight>
              <a:latin typeface="Proxima Nova"/>
              <a:ea typeface="Proxima Nova"/>
              <a:cs typeface="Proxima Nova"/>
              <a:sym typeface="Proxima Nova"/>
            </a:endParaRPr>
          </a:p>
        </p:txBody>
      </p:sp>
      <p:pic>
        <p:nvPicPr>
          <p:cNvPr id="103" name="Google Shape;103;p6" title="Points scored"/>
          <p:cNvPicPr preferRelativeResize="0"/>
          <p:nvPr/>
        </p:nvPicPr>
        <p:blipFill rotWithShape="1">
          <a:blip r:embed="rId3">
            <a:alphaModFix/>
          </a:blip>
          <a:srcRect b="0" l="0" r="0" t="0"/>
          <a:stretch/>
        </p:blipFill>
        <p:spPr>
          <a:xfrm>
            <a:off x="3704150" y="1063150"/>
            <a:ext cx="5264424" cy="35165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7" name="Shape 107"/>
        <p:cNvGrpSpPr/>
        <p:nvPr/>
      </p:nvGrpSpPr>
      <p:grpSpPr>
        <a:xfrm>
          <a:off x="0" y="0"/>
          <a:ext cx="0" cy="0"/>
          <a:chOff x="0" y="0"/>
          <a:chExt cx="0" cy="0"/>
        </a:xfrm>
      </p:grpSpPr>
      <p:pic>
        <p:nvPicPr>
          <p:cNvPr id="108" name="Google Shape;108;p7" title="Points scored"/>
          <p:cNvPicPr preferRelativeResize="0"/>
          <p:nvPr/>
        </p:nvPicPr>
        <p:blipFill rotWithShape="1">
          <a:blip r:embed="rId3">
            <a:alphaModFix/>
          </a:blip>
          <a:srcRect b="0" l="0" r="0" t="0"/>
          <a:stretch/>
        </p:blipFill>
        <p:spPr>
          <a:xfrm>
            <a:off x="3300000" y="1468725"/>
            <a:ext cx="5761776" cy="3431304"/>
          </a:xfrm>
          <a:prstGeom prst="rect">
            <a:avLst/>
          </a:prstGeom>
          <a:noFill/>
          <a:ln>
            <a:noFill/>
          </a:ln>
        </p:spPr>
      </p:pic>
      <p:sp>
        <p:nvSpPr>
          <p:cNvPr id="109" name="Google Shape;109;p7"/>
          <p:cNvSpPr txBox="1"/>
          <p:nvPr/>
        </p:nvSpPr>
        <p:spPr>
          <a:xfrm>
            <a:off x="266375" y="216100"/>
            <a:ext cx="8795400" cy="810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chemeClr val="lt1"/>
                </a:solidFill>
                <a:latin typeface="Proxima Nova Semibold"/>
                <a:ea typeface="Proxima Nova Semibold"/>
                <a:cs typeface="Proxima Nova Semibold"/>
                <a:sym typeface="Proxima Nova Semibold"/>
              </a:rPr>
              <a:t>The factors that prevent me from making a switch to alternative social media platforms that prioritize privacy</a:t>
            </a:r>
            <a:endParaRPr b="0" i="0" sz="2800" u="none" cap="none" strike="noStrike">
              <a:solidFill>
                <a:schemeClr val="lt1"/>
              </a:solidFill>
              <a:latin typeface="Proxima Nova Semibold"/>
              <a:ea typeface="Proxima Nova Semibold"/>
              <a:cs typeface="Proxima Nova Semibold"/>
              <a:sym typeface="Proxima Nova Semibold"/>
            </a:endParaRPr>
          </a:p>
        </p:txBody>
      </p:sp>
      <p:sp>
        <p:nvSpPr>
          <p:cNvPr id="110" name="Google Shape;110;p7"/>
          <p:cNvSpPr txBox="1"/>
          <p:nvPr/>
        </p:nvSpPr>
        <p:spPr>
          <a:xfrm>
            <a:off x="-440675" y="2082275"/>
            <a:ext cx="3923400" cy="2016300"/>
          </a:xfrm>
          <a:prstGeom prst="rect">
            <a:avLst/>
          </a:prstGeom>
          <a:noFill/>
          <a:ln>
            <a:noFill/>
          </a:ln>
        </p:spPr>
        <p:txBody>
          <a:bodyPr anchorCtr="0" anchor="t" bIns="91425" lIns="91425" spcFirstLastPara="1" rIns="91425" wrap="square" tIns="91425">
            <a:spAutoFit/>
          </a:bodyPr>
          <a:lstStyle/>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Not many people use it</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Unaware of privacy-focused alternatives</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Alternatives lack features I need</a:t>
            </a:r>
            <a:endParaRPr b="0" i="0" sz="1700" u="none" cap="none" strike="noStrike">
              <a:solidFill>
                <a:schemeClr val="lt1"/>
              </a:solidFill>
              <a:highlight>
                <a:schemeClr val="dk1"/>
              </a:highlight>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4" name="Shape 114"/>
        <p:cNvGrpSpPr/>
        <p:nvPr/>
      </p:nvGrpSpPr>
      <p:grpSpPr>
        <a:xfrm>
          <a:off x="0" y="0"/>
          <a:ext cx="0" cy="0"/>
          <a:chOff x="0" y="0"/>
          <a:chExt cx="0" cy="0"/>
        </a:xfrm>
      </p:grpSpPr>
      <p:pic>
        <p:nvPicPr>
          <p:cNvPr id="115" name="Google Shape;115;p8" title="Points scored"/>
          <p:cNvPicPr preferRelativeResize="0"/>
          <p:nvPr/>
        </p:nvPicPr>
        <p:blipFill rotWithShape="1">
          <a:blip r:embed="rId3">
            <a:alphaModFix/>
          </a:blip>
          <a:srcRect b="0" l="0" r="0" t="0"/>
          <a:stretch/>
        </p:blipFill>
        <p:spPr>
          <a:xfrm>
            <a:off x="3364425" y="1381113"/>
            <a:ext cx="5562501" cy="3439474"/>
          </a:xfrm>
          <a:prstGeom prst="rect">
            <a:avLst/>
          </a:prstGeom>
          <a:noFill/>
          <a:ln>
            <a:noFill/>
          </a:ln>
        </p:spPr>
      </p:pic>
      <p:sp>
        <p:nvSpPr>
          <p:cNvPr id="116" name="Google Shape;116;p8"/>
          <p:cNvSpPr txBox="1"/>
          <p:nvPr/>
        </p:nvSpPr>
        <p:spPr>
          <a:xfrm>
            <a:off x="384825" y="305100"/>
            <a:ext cx="74181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chemeClr val="lt1"/>
                </a:solidFill>
                <a:latin typeface="Proxima Nova Semibold"/>
                <a:ea typeface="Proxima Nova Semibold"/>
                <a:cs typeface="Proxima Nova Semibold"/>
                <a:sym typeface="Proxima Nova Semibold"/>
              </a:rPr>
              <a:t>Social media platforms prioritize user privacy over business interest</a:t>
            </a:r>
            <a:endParaRPr b="0" i="0" sz="2800" u="none" cap="none" strike="noStrike">
              <a:solidFill>
                <a:schemeClr val="lt1"/>
              </a:solidFill>
              <a:latin typeface="Proxima Nova Semibold"/>
              <a:ea typeface="Proxima Nova Semibold"/>
              <a:cs typeface="Proxima Nova Semibold"/>
              <a:sym typeface="Proxima Nova Semibold"/>
            </a:endParaRPr>
          </a:p>
        </p:txBody>
      </p:sp>
      <p:sp>
        <p:nvSpPr>
          <p:cNvPr id="117" name="Google Shape;117;p8"/>
          <p:cNvSpPr txBox="1"/>
          <p:nvPr/>
        </p:nvSpPr>
        <p:spPr>
          <a:xfrm>
            <a:off x="-86625" y="2034000"/>
            <a:ext cx="2926800" cy="2016300"/>
          </a:xfrm>
          <a:prstGeom prst="rect">
            <a:avLst/>
          </a:prstGeom>
          <a:noFill/>
          <a:ln>
            <a:noFill/>
          </a:ln>
        </p:spPr>
        <p:txBody>
          <a:bodyPr anchorCtr="0" anchor="t" bIns="91425" lIns="91425" spcFirstLastPara="1" rIns="91425" wrap="square" tIns="91425">
            <a:spAutoFit/>
          </a:bodyPr>
          <a:lstStyle/>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Strongly Agree</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Agree</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Neutral</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Disagree</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Strongly Disagree</a:t>
            </a:r>
            <a:endParaRPr b="0" i="0" sz="1700" u="none" cap="none" strike="noStrike">
              <a:solidFill>
                <a:schemeClr val="lt1"/>
              </a:solidFill>
              <a:highlight>
                <a:schemeClr val="dk1"/>
              </a:highlight>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1" name="Shape 121"/>
        <p:cNvGrpSpPr/>
        <p:nvPr/>
      </p:nvGrpSpPr>
      <p:grpSpPr>
        <a:xfrm>
          <a:off x="0" y="0"/>
          <a:ext cx="0" cy="0"/>
          <a:chOff x="0" y="0"/>
          <a:chExt cx="0" cy="0"/>
        </a:xfrm>
      </p:grpSpPr>
      <p:sp>
        <p:nvSpPr>
          <p:cNvPr id="122" name="Google Shape;122;p9"/>
          <p:cNvSpPr txBox="1"/>
          <p:nvPr/>
        </p:nvSpPr>
        <p:spPr>
          <a:xfrm>
            <a:off x="384825" y="305100"/>
            <a:ext cx="74181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chemeClr val="lt1"/>
                </a:solidFill>
                <a:latin typeface="Proxima Nova Semibold"/>
                <a:ea typeface="Proxima Nova Semibold"/>
                <a:cs typeface="Proxima Nova Semibold"/>
                <a:sym typeface="Proxima Nova Semibold"/>
              </a:rPr>
              <a:t>Social media platforms should be more transparent about how they collect and use data</a:t>
            </a:r>
            <a:endParaRPr b="0" i="0" sz="2800" u="none" cap="none" strike="noStrike">
              <a:solidFill>
                <a:schemeClr val="lt1"/>
              </a:solidFill>
              <a:latin typeface="Proxima Nova Semibold"/>
              <a:ea typeface="Proxima Nova Semibold"/>
              <a:cs typeface="Proxima Nova Semibold"/>
              <a:sym typeface="Proxima Nova Semibold"/>
            </a:endParaRPr>
          </a:p>
        </p:txBody>
      </p:sp>
      <p:sp>
        <p:nvSpPr>
          <p:cNvPr id="123" name="Google Shape;123;p9"/>
          <p:cNvSpPr txBox="1"/>
          <p:nvPr/>
        </p:nvSpPr>
        <p:spPr>
          <a:xfrm>
            <a:off x="-48100" y="2160050"/>
            <a:ext cx="3023100" cy="2016300"/>
          </a:xfrm>
          <a:prstGeom prst="rect">
            <a:avLst/>
          </a:prstGeom>
          <a:noFill/>
          <a:ln>
            <a:noFill/>
          </a:ln>
        </p:spPr>
        <p:txBody>
          <a:bodyPr anchorCtr="0" anchor="t" bIns="91425" lIns="91425" spcFirstLastPara="1" rIns="91425" wrap="square" tIns="91425">
            <a:spAutoFit/>
          </a:bodyPr>
          <a:lstStyle/>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Strongly Agree</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Agree</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Neutral</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Disagree</a:t>
            </a:r>
            <a:endParaRPr b="0" i="0" sz="1700" u="none" cap="none" strike="noStrike">
              <a:solidFill>
                <a:schemeClr val="lt1"/>
              </a:solidFill>
              <a:highlight>
                <a:schemeClr val="dk1"/>
              </a:highlight>
              <a:latin typeface="Proxima Nova"/>
              <a:ea typeface="Proxima Nova"/>
              <a:cs typeface="Proxima Nova"/>
              <a:sym typeface="Proxima Nova"/>
            </a:endParaRPr>
          </a:p>
          <a:p>
            <a:pPr indent="-336550" lvl="1" marL="914400" marR="0" rtl="0" algn="l">
              <a:lnSpc>
                <a:spcPct val="150000"/>
              </a:lnSpc>
              <a:spcBef>
                <a:spcPts val="0"/>
              </a:spcBef>
              <a:spcAft>
                <a:spcPts val="0"/>
              </a:spcAft>
              <a:buClr>
                <a:schemeClr val="lt1"/>
              </a:buClr>
              <a:buSzPts val="1700"/>
              <a:buFont typeface="Proxima Nova"/>
              <a:buChar char="○"/>
            </a:pPr>
            <a:r>
              <a:rPr b="0" i="0" lang="en" sz="1700" u="none" cap="none" strike="noStrike">
                <a:solidFill>
                  <a:schemeClr val="lt1"/>
                </a:solidFill>
                <a:highlight>
                  <a:schemeClr val="dk1"/>
                </a:highlight>
                <a:latin typeface="Proxima Nova"/>
                <a:ea typeface="Proxima Nova"/>
                <a:cs typeface="Proxima Nova"/>
                <a:sym typeface="Proxima Nova"/>
              </a:rPr>
              <a:t>Strongly Disagree</a:t>
            </a:r>
            <a:endParaRPr b="0" i="0" sz="1700" u="none" cap="none" strike="noStrike">
              <a:solidFill>
                <a:schemeClr val="lt1"/>
              </a:solidFill>
              <a:highlight>
                <a:schemeClr val="dk1"/>
              </a:highlight>
              <a:latin typeface="Proxima Nova"/>
              <a:ea typeface="Proxima Nova"/>
              <a:cs typeface="Proxima Nova"/>
              <a:sym typeface="Proxima Nova"/>
            </a:endParaRPr>
          </a:p>
        </p:txBody>
      </p:sp>
      <p:pic>
        <p:nvPicPr>
          <p:cNvPr id="124" name="Google Shape;124;p9" title="Points scored"/>
          <p:cNvPicPr preferRelativeResize="0"/>
          <p:nvPr/>
        </p:nvPicPr>
        <p:blipFill rotWithShape="1">
          <a:blip r:embed="rId3">
            <a:alphaModFix/>
          </a:blip>
          <a:srcRect b="0" l="0" r="0" t="0"/>
          <a:stretch/>
        </p:blipFill>
        <p:spPr>
          <a:xfrm>
            <a:off x="3148050" y="1443646"/>
            <a:ext cx="5397501" cy="3337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